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415" r:id="rId3"/>
    <p:sldId id="421" r:id="rId4"/>
    <p:sldId id="409" r:id="rId5"/>
    <p:sldId id="422" r:id="rId6"/>
    <p:sldId id="425" r:id="rId7"/>
    <p:sldId id="424" r:id="rId8"/>
    <p:sldId id="423" r:id="rId9"/>
    <p:sldId id="412" r:id="rId10"/>
    <p:sldId id="406" r:id="rId11"/>
    <p:sldId id="407" r:id="rId12"/>
    <p:sldId id="426" r:id="rId13"/>
    <p:sldId id="411"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a:srgbClr val="6E5FDB"/>
    <a:srgbClr val="4E5BDA"/>
    <a:srgbClr val="3845C2"/>
    <a:srgbClr val="3B29A7"/>
    <a:srgbClr val="3A30BE"/>
    <a:srgbClr val="404ED4"/>
    <a:srgbClr val="473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1" autoAdjust="0"/>
    <p:restoredTop sz="82101" autoAdjust="0"/>
  </p:normalViewPr>
  <p:slideViewPr>
    <p:cSldViewPr snapToGrid="0">
      <p:cViewPr varScale="1">
        <p:scale>
          <a:sx n="84" d="100"/>
          <a:sy n="84" d="100"/>
        </p:scale>
        <p:origin x="-80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My%20Documents\Radwin\Sales\2015\Sales%20kick%20off%20-%206-1-2015.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411052455206"/>
          <c:y val="0.181580370021275"/>
          <c:w val="0.341177724550694"/>
          <c:h val="0.652705471038643"/>
        </c:manualLayout>
      </c:layout>
      <c:pieChart>
        <c:varyColors val="1"/>
        <c:ser>
          <c:idx val="0"/>
          <c:order val="0"/>
          <c:explosion val="24"/>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3"/>
              <c:layout>
                <c:manualLayout>
                  <c:x val="0.0378344817286996"/>
                  <c:y val="0.11338745774010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Employees!$C$4:$C$7</c:f>
              <c:strCache>
                <c:ptCount val="4"/>
                <c:pt idx="0">
                  <c:v>S&amp;M</c:v>
                </c:pt>
                <c:pt idx="1">
                  <c:v>R&amp;D</c:v>
                </c:pt>
                <c:pt idx="2">
                  <c:v>Operaiton</c:v>
                </c:pt>
                <c:pt idx="3">
                  <c:v>G&amp;A</c:v>
                </c:pt>
              </c:strCache>
            </c:strRef>
          </c:cat>
          <c:val>
            <c:numRef>
              <c:f>Employees!$E$4:$E$7</c:f>
              <c:numCache>
                <c:formatCode>0%</c:formatCode>
                <c:ptCount val="4"/>
                <c:pt idx="0">
                  <c:v>0.365079365079365</c:v>
                </c:pt>
                <c:pt idx="1">
                  <c:v>0.345238095238095</c:v>
                </c:pt>
                <c:pt idx="2">
                  <c:v>0.21031746031746</c:v>
                </c:pt>
                <c:pt idx="3">
                  <c:v>0.0793650793650794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46333-FA18-408F-9DBE-1E494178EBE2}" type="datetimeFigureOut">
              <a:rPr lang="en-US" smtClean="0"/>
              <a:t>15/09/22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CFCF1-2E82-4958-B80E-A8749B0006BA}" type="slidenum">
              <a:rPr lang="en-US" smtClean="0"/>
              <a:t>‹#›</a:t>
            </a:fld>
            <a:endParaRPr lang="en-US"/>
          </a:p>
        </p:txBody>
      </p:sp>
    </p:spTree>
    <p:extLst>
      <p:ext uri="{BB962C8B-B14F-4D97-AF65-F5344CB8AC3E}">
        <p14:creationId xmlns:p14="http://schemas.microsoft.com/office/powerpoint/2010/main" val="386735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CFCF1-2E82-4958-B80E-A8749B0006BA}" type="slidenum">
              <a:rPr lang="en-US" smtClean="0"/>
              <a:t>2</a:t>
            </a:fld>
            <a:endParaRPr lang="en-US"/>
          </a:p>
        </p:txBody>
      </p:sp>
    </p:spTree>
    <p:extLst>
      <p:ext uri="{BB962C8B-B14F-4D97-AF65-F5344CB8AC3E}">
        <p14:creationId xmlns:p14="http://schemas.microsoft.com/office/powerpoint/2010/main" val="353122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great idea, and it would be a fantastic</a:t>
            </a:r>
            <a:r>
              <a:rPr lang="en-US" baseline="0" dirty="0" smtClean="0"/>
              <a:t> business </a:t>
            </a:r>
            <a:r>
              <a:rPr lang="en-US" dirty="0" smtClean="0"/>
              <a:t>to build a Wireless Open Access highway network, that everybody rides on. The reality in South Africa is that there is a company who has tried to do this, and is still working on their plan to build a Open Access Wireless Network.</a:t>
            </a:r>
          </a:p>
          <a:p>
            <a:r>
              <a:rPr lang="en-US" dirty="0" smtClean="0"/>
              <a:t>They have gone to market to raise R250 million.</a:t>
            </a:r>
          </a:p>
          <a:p>
            <a:r>
              <a:rPr lang="en-US" dirty="0" smtClean="0"/>
              <a:t>They have Microwave Spectrum already allocated to them,</a:t>
            </a:r>
            <a:r>
              <a:rPr lang="en-US" baseline="0" dirty="0" smtClean="0"/>
              <a:t> and they are looking to build a hybrid network using both RADWIN in license exempt band as well as LMDS with their spectrum…</a:t>
            </a:r>
          </a:p>
          <a:p>
            <a:endParaRPr lang="en-US" baseline="0" dirty="0" smtClean="0"/>
          </a:p>
          <a:p>
            <a:r>
              <a:rPr lang="en-US" baseline="0" dirty="0" smtClean="0"/>
              <a:t>I have first hand knowledge that their plan has already cost them business, that at least one large operator in SA has seen their plan as a direct threat and pulled out of doing business with them…</a:t>
            </a:r>
          </a:p>
          <a:p>
            <a:endParaRPr lang="en-US" baseline="0" dirty="0" smtClean="0"/>
          </a:p>
          <a:p>
            <a:r>
              <a:rPr lang="en-US" baseline="0" dirty="0" smtClean="0"/>
              <a:t>So we need to understand that there are already companies in SA who have an enormous investment in their network and will fight to keep both their investments, competitive advantage from their network s well as their revenue streams safe…. They are committed to staying profitable and relevant in the market place.</a:t>
            </a:r>
          </a:p>
        </p:txBody>
      </p:sp>
      <p:sp>
        <p:nvSpPr>
          <p:cNvPr id="4" name="Slide Number Placeholder 3"/>
          <p:cNvSpPr>
            <a:spLocks noGrp="1"/>
          </p:cNvSpPr>
          <p:nvPr>
            <p:ph type="sldNum" sz="quarter" idx="10"/>
          </p:nvPr>
        </p:nvSpPr>
        <p:spPr/>
        <p:txBody>
          <a:bodyPr/>
          <a:lstStyle/>
          <a:p>
            <a:fld id="{5BBCFCF1-2E82-4958-B80E-A8749B0006BA}" type="slidenum">
              <a:rPr lang="en-US" smtClean="0"/>
              <a:t>4</a:t>
            </a:fld>
            <a:endParaRPr lang="en-US"/>
          </a:p>
        </p:txBody>
      </p:sp>
    </p:spTree>
    <p:extLst>
      <p:ext uri="{BB962C8B-B14F-4D97-AF65-F5344CB8AC3E}">
        <p14:creationId xmlns:p14="http://schemas.microsoft.com/office/powerpoint/2010/main" val="178962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2012, two of </a:t>
            </a:r>
            <a:r>
              <a:rPr lang="en-US" dirty="0" err="1" smtClean="0"/>
              <a:t>Alibaba’s</a:t>
            </a:r>
            <a:r>
              <a:rPr lang="en-US" dirty="0" smtClean="0"/>
              <a:t> portals handled 1.1 trillion </a:t>
            </a:r>
            <a:r>
              <a:rPr lang="en-US" dirty="0" err="1" smtClean="0"/>
              <a:t>yuan</a:t>
            </a:r>
            <a:r>
              <a:rPr lang="en-US" dirty="0" smtClean="0"/>
              <a:t> ($170 billion) in sales.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closing time, on the date of its initial public offering (IPO), 19 September 2014, </a:t>
            </a:r>
            <a:r>
              <a:rPr lang="en-US" dirty="0" err="1" smtClean="0"/>
              <a:t>Alibaba's</a:t>
            </a:r>
            <a:r>
              <a:rPr lang="en-US" dirty="0" smtClean="0"/>
              <a:t> market value was measured as US$231 billion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Commercial</a:t>
            </a:r>
            <a:r>
              <a:rPr lang="en-US" baseline="0" dirty="0" smtClean="0"/>
              <a:t> benefit across the board – creates risk and opportunity</a:t>
            </a:r>
            <a:endParaRPr lang="en-US" dirty="0"/>
          </a:p>
        </p:txBody>
      </p:sp>
      <p:sp>
        <p:nvSpPr>
          <p:cNvPr id="4" name="Slide Number Placeholder 3"/>
          <p:cNvSpPr>
            <a:spLocks noGrp="1"/>
          </p:cNvSpPr>
          <p:nvPr>
            <p:ph type="sldNum" sz="quarter" idx="10"/>
          </p:nvPr>
        </p:nvSpPr>
        <p:spPr/>
        <p:txBody>
          <a:bodyPr/>
          <a:lstStyle/>
          <a:p>
            <a:fld id="{5BBCFCF1-2E82-4958-B80E-A8749B0006BA}" type="slidenum">
              <a:rPr lang="en-US" smtClean="0"/>
              <a:t>5</a:t>
            </a:fld>
            <a:endParaRPr lang="en-US"/>
          </a:p>
        </p:txBody>
      </p:sp>
    </p:spTree>
    <p:extLst>
      <p:ext uri="{BB962C8B-B14F-4D97-AF65-F5344CB8AC3E}">
        <p14:creationId xmlns:p14="http://schemas.microsoft.com/office/powerpoint/2010/main" val="245903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CFCF1-2E82-4958-B80E-A8749B0006BA}" type="slidenum">
              <a:rPr lang="en-US" smtClean="0"/>
              <a:t>7</a:t>
            </a:fld>
            <a:endParaRPr lang="en-US"/>
          </a:p>
        </p:txBody>
      </p:sp>
    </p:spTree>
    <p:extLst>
      <p:ext uri="{BB962C8B-B14F-4D97-AF65-F5344CB8AC3E}">
        <p14:creationId xmlns:p14="http://schemas.microsoft.com/office/powerpoint/2010/main" val="81320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Fibre</a:t>
            </a:r>
            <a:r>
              <a:rPr lang="en-US" dirty="0" smtClean="0"/>
              <a:t> &amp; Bundling</a:t>
            </a:r>
          </a:p>
          <a:p>
            <a:r>
              <a:rPr lang="en-US" dirty="0" smtClean="0"/>
              <a:t>I am sure you can see the trend – why the trend? What  is happening.</a:t>
            </a:r>
          </a:p>
          <a:p>
            <a:r>
              <a:rPr lang="en-US" baseline="0" dirty="0" smtClean="0"/>
              <a:t>We can say that </a:t>
            </a:r>
            <a:r>
              <a:rPr lang="en-US" baseline="0" dirty="0" err="1" smtClean="0"/>
              <a:t>Fibre</a:t>
            </a:r>
            <a:r>
              <a:rPr lang="en-US" baseline="0" dirty="0" smtClean="0"/>
              <a:t> is replacing the traditional microwave business model for large capacity backhaul.</a:t>
            </a:r>
          </a:p>
          <a:p>
            <a:r>
              <a:rPr lang="en-US" baseline="0" dirty="0" err="1" smtClean="0"/>
              <a:t>PtP</a:t>
            </a:r>
            <a:r>
              <a:rPr lang="en-US" baseline="0" dirty="0" smtClean="0"/>
              <a:t> is not an Access Technology – and right now it’s all about access.</a:t>
            </a:r>
          </a:p>
          <a:p>
            <a:r>
              <a:rPr lang="en-US" baseline="0" dirty="0" smtClean="0"/>
              <a:t>But we are also seeing that traditional microwave vendors aren’t able to bundle, and in fact Microwave has become commoditized  - We are seeing the large Telecoms manufacturers are bundling Microwave when operators purchase their core network</a:t>
            </a:r>
          </a:p>
          <a:p>
            <a:r>
              <a:rPr lang="en-US" baseline="0" dirty="0" smtClean="0"/>
              <a:t>We saw this in Mozambique recently, a vendor threw in older microwave technology, why? Because Microwave has become a dumb pipe. </a:t>
            </a:r>
          </a:p>
          <a:p>
            <a:endParaRPr lang="en-US" baseline="0" dirty="0" smtClean="0"/>
          </a:p>
          <a:p>
            <a:r>
              <a:rPr lang="en-US" baseline="0" dirty="0" smtClean="0"/>
              <a:t>I mean really, who cares if one technology is </a:t>
            </a:r>
            <a:r>
              <a:rPr lang="en-US" b="1" baseline="0" dirty="0" smtClean="0"/>
              <a:t>10% less efficient than another --- if it is free?</a:t>
            </a:r>
          </a:p>
          <a:p>
            <a:r>
              <a:rPr lang="en-US" b="1" baseline="0" dirty="0" smtClean="0"/>
              <a:t>So this is the take away, something interesting is happening…</a:t>
            </a:r>
            <a:endParaRPr lang="en-US" b="1" dirty="0"/>
          </a:p>
        </p:txBody>
      </p:sp>
      <p:sp>
        <p:nvSpPr>
          <p:cNvPr id="4" name="Slide Number Placeholder 3"/>
          <p:cNvSpPr>
            <a:spLocks noGrp="1"/>
          </p:cNvSpPr>
          <p:nvPr>
            <p:ph type="sldNum" sz="quarter" idx="10"/>
          </p:nvPr>
        </p:nvSpPr>
        <p:spPr/>
        <p:txBody>
          <a:bodyPr/>
          <a:lstStyle/>
          <a:p>
            <a:fld id="{5BBCFCF1-2E82-4958-B80E-A8749B0006BA}" type="slidenum">
              <a:rPr lang="en-US" smtClean="0"/>
              <a:t>8</a:t>
            </a:fld>
            <a:endParaRPr lang="en-US"/>
          </a:p>
        </p:txBody>
      </p:sp>
    </p:spTree>
    <p:extLst>
      <p:ext uri="{BB962C8B-B14F-4D97-AF65-F5344CB8AC3E}">
        <p14:creationId xmlns:p14="http://schemas.microsoft.com/office/powerpoint/2010/main" val="132728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CFCF1-2E82-4958-B80E-A8749B0006BA}" type="slidenum">
              <a:rPr lang="en-US" smtClean="0"/>
              <a:t>9</a:t>
            </a:fld>
            <a:endParaRPr lang="en-US"/>
          </a:p>
        </p:txBody>
      </p:sp>
    </p:spTree>
    <p:extLst>
      <p:ext uri="{BB962C8B-B14F-4D97-AF65-F5344CB8AC3E}">
        <p14:creationId xmlns:p14="http://schemas.microsoft.com/office/powerpoint/2010/main" val="68633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MNO’s and ISP’s alike are trying to reach customers first but both face the same challenges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2) ‘High touch’ networks lead to increased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BBCFCF1-2E82-4958-B80E-A8749B0006BA}" type="slidenum">
              <a:rPr lang="en-US" smtClean="0"/>
              <a:t>10</a:t>
            </a:fld>
            <a:endParaRPr lang="en-US"/>
          </a:p>
        </p:txBody>
      </p:sp>
    </p:spTree>
    <p:extLst>
      <p:ext uri="{BB962C8B-B14F-4D97-AF65-F5344CB8AC3E}">
        <p14:creationId xmlns:p14="http://schemas.microsoft.com/office/powerpoint/2010/main" val="109701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MNO’s are turning to Unlicensed Spectrum as one of the key solutions for their growing network demands</a:t>
            </a:r>
          </a:p>
          <a:p>
            <a:pPr lvl="1"/>
            <a:r>
              <a:rPr lang="en-ZA" sz="1500" dirty="0"/>
              <a:t>Not enough Fibre, in the wrong place and the cost is prohibitive</a:t>
            </a:r>
          </a:p>
          <a:p>
            <a:pPr lvl="1"/>
            <a:r>
              <a:rPr lang="en-ZA" sz="1500" dirty="0"/>
              <a:t>Microwave is too expensive, not enough of the right spectrum, NLOS issues</a:t>
            </a:r>
          </a:p>
          <a:p>
            <a:pPr lvl="1"/>
            <a:r>
              <a:rPr lang="en-ZA" sz="1500" dirty="0"/>
              <a:t>Copper is no longer an option</a:t>
            </a:r>
          </a:p>
          <a:p>
            <a:pPr lvl="1"/>
            <a:endParaRPr lang="en-ZA" dirty="0" smtClean="0"/>
          </a:p>
        </p:txBody>
      </p:sp>
      <p:sp>
        <p:nvSpPr>
          <p:cNvPr id="4" name="Slide Number Placeholder 3"/>
          <p:cNvSpPr>
            <a:spLocks noGrp="1"/>
          </p:cNvSpPr>
          <p:nvPr>
            <p:ph type="sldNum" sz="quarter" idx="10"/>
          </p:nvPr>
        </p:nvSpPr>
        <p:spPr/>
        <p:txBody>
          <a:bodyPr/>
          <a:lstStyle/>
          <a:p>
            <a:fld id="{DEBA9D03-3368-4CF8-AACD-315763EF401B}" type="slidenum">
              <a:rPr lang="en-US" smtClean="0"/>
              <a:pPr/>
              <a:t>11</a:t>
            </a:fld>
            <a:endParaRPr lang="en-US"/>
          </a:p>
        </p:txBody>
      </p:sp>
    </p:spTree>
    <p:extLst>
      <p:ext uri="{BB962C8B-B14F-4D97-AF65-F5344CB8AC3E}">
        <p14:creationId xmlns:p14="http://schemas.microsoft.com/office/powerpoint/2010/main" val="76645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2" y="16934"/>
            <a:ext cx="12166220" cy="6858000"/>
          </a:xfrm>
          <a:prstGeom prst="rect">
            <a:avLst/>
          </a:prstGeom>
        </p:spPr>
      </p:pic>
      <p:sp>
        <p:nvSpPr>
          <p:cNvPr id="2" name="Title 1"/>
          <p:cNvSpPr>
            <a:spLocks noGrp="1"/>
          </p:cNvSpPr>
          <p:nvPr>
            <p:ph type="ctrTitle" hasCustomPrompt="1"/>
          </p:nvPr>
        </p:nvSpPr>
        <p:spPr>
          <a:xfrm>
            <a:off x="465669" y="1744134"/>
            <a:ext cx="8864601" cy="728132"/>
          </a:xfrm>
        </p:spPr>
        <p:txBody>
          <a:bodyPr anchor="b">
            <a:normAutofit/>
          </a:bodyPr>
          <a:lstStyle>
            <a:lvl1pPr algn="l">
              <a:defRPr sz="2200">
                <a:solidFill>
                  <a:srgbClr val="FF3300"/>
                </a:solidFill>
                <a:latin typeface="+mn-lt"/>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465669" y="2565403"/>
            <a:ext cx="8864601" cy="846667"/>
          </a:xfrm>
        </p:spPr>
        <p:txBody>
          <a:bodyPr>
            <a:normAutofit/>
          </a:bodyPr>
          <a:lstStyle>
            <a:lvl1pPr marL="0" indent="0" algn="l">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FULL NAME /TITLE</a:t>
            </a:r>
            <a:endParaRPr lang="en-US" dirty="0"/>
          </a:p>
        </p:txBody>
      </p:sp>
    </p:spTree>
    <p:extLst>
      <p:ext uri="{BB962C8B-B14F-4D97-AF65-F5344CB8AC3E}">
        <p14:creationId xmlns:p14="http://schemas.microsoft.com/office/powerpoint/2010/main" val="293838763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496735" y="6483618"/>
            <a:ext cx="4114800" cy="365125"/>
          </a:xfrm>
        </p:spPr>
        <p:txBody>
          <a:bodyPr/>
          <a:lstStyle/>
          <a:p>
            <a:endParaRPr lang="en-US"/>
          </a:p>
        </p:txBody>
      </p:sp>
      <p:sp>
        <p:nvSpPr>
          <p:cNvPr id="7" name="Date Placeholder 3"/>
          <p:cNvSpPr>
            <a:spLocks noGrp="1"/>
          </p:cNvSpPr>
          <p:nvPr>
            <p:ph type="dt" sz="half" idx="2"/>
          </p:nvPr>
        </p:nvSpPr>
        <p:spPr>
          <a:xfrm rot="16200000">
            <a:off x="11399839" y="5095082"/>
            <a:ext cx="1219200" cy="365125"/>
          </a:xfrm>
          <a:prstGeom prst="rect">
            <a:avLst/>
          </a:prstGeom>
        </p:spPr>
        <p:txBody>
          <a:bodyPr/>
          <a:lstStyle>
            <a:lvl1pPr>
              <a:defRPr sz="1200">
                <a:latin typeface="+mn-lt"/>
              </a:defRPr>
            </a:lvl1pPr>
          </a:lstStyle>
          <a:p>
            <a:fld id="{04C24968-D105-4914-B2AF-11D9A360D100}" type="datetime1">
              <a:rPr lang="en-US" smtClean="0"/>
              <a:pPr/>
              <a:t>15/09/22</a:t>
            </a:fld>
            <a:endParaRPr lang="en-US" dirty="0"/>
          </a:p>
        </p:txBody>
      </p:sp>
    </p:spTree>
    <p:extLst>
      <p:ext uri="{BB962C8B-B14F-4D97-AF65-F5344CB8AC3E}">
        <p14:creationId xmlns:p14="http://schemas.microsoft.com/office/powerpoint/2010/main" val="2907792339"/>
      </p:ext>
    </p:extLst>
  </p:cSld>
  <p:clrMapOvr>
    <a:masterClrMapping/>
  </p:clrMapOvr>
  <p:timing>
    <p:tnLst>
      <p:par>
        <p:cTn xmlns:p14="http://schemas.microsoft.com/office/powerpoint/2010/mai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72532"/>
          </a:xfrm>
          <a:prstGeom prst="rect">
            <a:avLst/>
          </a:prstGeom>
        </p:spPr>
      </p:pic>
      <p:sp>
        <p:nvSpPr>
          <p:cNvPr id="2" name="Title 1"/>
          <p:cNvSpPr>
            <a:spLocks noGrp="1"/>
          </p:cNvSpPr>
          <p:nvPr>
            <p:ph type="title" hasCustomPrompt="1"/>
          </p:nvPr>
        </p:nvSpPr>
        <p:spPr>
          <a:xfrm>
            <a:off x="3522132" y="2717804"/>
            <a:ext cx="7825317" cy="973667"/>
          </a:xfrm>
        </p:spPr>
        <p:txBody>
          <a:bodyPr anchor="b">
            <a:normAutofit/>
          </a:bodyPr>
          <a:lstStyle>
            <a:lvl1pPr>
              <a:defRPr sz="3600">
                <a:solidFill>
                  <a:schemeClr val="tx1"/>
                </a:solidFill>
              </a:defRPr>
            </a:lvl1pPr>
          </a:lstStyle>
          <a:p>
            <a:r>
              <a:rPr lang="en-US" dirty="0" smtClean="0"/>
              <a:t>Section Header Placement Holder</a:t>
            </a:r>
            <a:endParaRPr lang="en-US" dirty="0"/>
          </a:p>
        </p:txBody>
      </p:sp>
      <p:sp>
        <p:nvSpPr>
          <p:cNvPr id="3" name="Text Placeholder 2"/>
          <p:cNvSpPr>
            <a:spLocks noGrp="1"/>
          </p:cNvSpPr>
          <p:nvPr>
            <p:ph type="body" idx="1" hasCustomPrompt="1"/>
          </p:nvPr>
        </p:nvSpPr>
        <p:spPr>
          <a:xfrm>
            <a:off x="3522134" y="3699933"/>
            <a:ext cx="7831668" cy="8821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Header Sub-Title</a:t>
            </a:r>
          </a:p>
        </p:txBody>
      </p:sp>
    </p:spTree>
    <p:extLst>
      <p:ext uri="{BB962C8B-B14F-4D97-AF65-F5344CB8AC3E}">
        <p14:creationId xmlns:p14="http://schemas.microsoft.com/office/powerpoint/2010/main" val="283178676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8" name="Date Placeholder 3"/>
          <p:cNvSpPr>
            <a:spLocks noGrp="1"/>
          </p:cNvSpPr>
          <p:nvPr>
            <p:ph type="dt" sz="half" idx="12"/>
          </p:nvPr>
        </p:nvSpPr>
        <p:spPr>
          <a:xfrm rot="16200000">
            <a:off x="11399839" y="5095082"/>
            <a:ext cx="1219200" cy="365125"/>
          </a:xfrm>
          <a:prstGeom prst="rect">
            <a:avLst/>
          </a:prstGeom>
        </p:spPr>
        <p:txBody>
          <a:bodyPr/>
          <a:lstStyle>
            <a:lvl1pPr>
              <a:defRPr sz="1200"/>
            </a:lvl1pPr>
          </a:lstStyle>
          <a:p>
            <a:fld id="{B079524D-4C65-4391-9DF0-56887638AB2E}" type="datetime1">
              <a:rPr lang="en-US" smtClean="0"/>
              <a:pPr/>
              <a:t>15/09/22</a:t>
            </a:fld>
            <a:endParaRPr lang="en-US"/>
          </a:p>
        </p:txBody>
      </p:sp>
    </p:spTree>
    <p:extLst>
      <p:ext uri="{BB962C8B-B14F-4D97-AF65-F5344CB8AC3E}">
        <p14:creationId xmlns:p14="http://schemas.microsoft.com/office/powerpoint/2010/main" val="6125300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10" name="Date Placeholder 3"/>
          <p:cNvSpPr>
            <a:spLocks noGrp="1"/>
          </p:cNvSpPr>
          <p:nvPr>
            <p:ph type="dt" sz="half" idx="12"/>
          </p:nvPr>
        </p:nvSpPr>
        <p:spPr>
          <a:xfrm rot="16200000">
            <a:off x="11399839" y="5095082"/>
            <a:ext cx="1219200" cy="365125"/>
          </a:xfrm>
          <a:prstGeom prst="rect">
            <a:avLst/>
          </a:prstGeom>
        </p:spPr>
        <p:txBody>
          <a:bodyPr/>
          <a:lstStyle>
            <a:lvl1pPr>
              <a:defRPr sz="1200"/>
            </a:lvl1pPr>
          </a:lstStyle>
          <a:p>
            <a:fld id="{B079524D-4C65-4391-9DF0-56887638AB2E}" type="datetime1">
              <a:rPr lang="en-US" smtClean="0"/>
              <a:pPr/>
              <a:t>15/09/22</a:t>
            </a:fld>
            <a:endParaRPr lang="en-US"/>
          </a:p>
        </p:txBody>
      </p:sp>
    </p:spTree>
    <p:extLst>
      <p:ext uri="{BB962C8B-B14F-4D97-AF65-F5344CB8AC3E}">
        <p14:creationId xmlns:p14="http://schemas.microsoft.com/office/powerpoint/2010/main" val="285014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5266"/>
          </a:xfrm>
          <a:prstGeom prst="rect">
            <a:avLst/>
          </a:prstGeom>
        </p:spPr>
      </p:pic>
      <p:sp>
        <p:nvSpPr>
          <p:cNvPr id="2" name="Title 1"/>
          <p:cNvSpPr>
            <a:spLocks noGrp="1"/>
          </p:cNvSpPr>
          <p:nvPr>
            <p:ph type="title" hasCustomPrompt="1"/>
          </p:nvPr>
        </p:nvSpPr>
        <p:spPr>
          <a:xfrm>
            <a:off x="7120469" y="2008985"/>
            <a:ext cx="3022601" cy="779463"/>
          </a:xfrm>
        </p:spPr>
        <p:txBody>
          <a:bodyPr>
            <a:normAutofit/>
          </a:bodyPr>
          <a:lstStyle>
            <a:lvl1pPr>
              <a:defRPr sz="3200" baseline="0">
                <a:solidFill>
                  <a:schemeClr val="tx1"/>
                </a:solidFill>
              </a:defRPr>
            </a:lvl1pPr>
          </a:lstStyle>
          <a:p>
            <a:r>
              <a:rPr lang="en-US" dirty="0" smtClean="0"/>
              <a:t>Thank You!</a:t>
            </a:r>
            <a:endParaRPr lang="en-US" dirty="0"/>
          </a:p>
        </p:txBody>
      </p:sp>
      <p:sp>
        <p:nvSpPr>
          <p:cNvPr id="7" name="Title 1"/>
          <p:cNvSpPr txBox="1">
            <a:spLocks/>
          </p:cNvSpPr>
          <p:nvPr userDrawn="1"/>
        </p:nvSpPr>
        <p:spPr>
          <a:xfrm>
            <a:off x="7120469" y="2685656"/>
            <a:ext cx="3022601"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chemeClr val="tx1">
                    <a:lumMod val="75000"/>
                    <a:lumOff val="25000"/>
                  </a:schemeClr>
                </a:solidFill>
                <a:latin typeface="+mn-lt"/>
                <a:ea typeface="+mj-ea"/>
                <a:cs typeface="+mj-cs"/>
              </a:defRPr>
            </a:lvl1pPr>
          </a:lstStyle>
          <a:p>
            <a:r>
              <a:rPr lang="en-US" sz="3200" dirty="0" smtClean="0">
                <a:solidFill>
                  <a:schemeClr val="tx1"/>
                </a:solidFill>
              </a:rPr>
              <a:t>Any Questions?</a:t>
            </a:r>
            <a:endParaRPr lang="en-US" sz="3200" dirty="0">
              <a:solidFill>
                <a:schemeClr val="tx1"/>
              </a:solidFill>
            </a:endParaRPr>
          </a:p>
        </p:txBody>
      </p:sp>
    </p:spTree>
    <p:extLst>
      <p:ext uri="{BB962C8B-B14F-4D97-AF65-F5344CB8AC3E}">
        <p14:creationId xmlns:p14="http://schemas.microsoft.com/office/powerpoint/2010/main" val="407287122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Date Placeholder 3"/>
          <p:cNvSpPr>
            <a:spLocks noGrp="1"/>
          </p:cNvSpPr>
          <p:nvPr>
            <p:ph type="dt" sz="half" idx="2"/>
          </p:nvPr>
        </p:nvSpPr>
        <p:spPr>
          <a:xfrm rot="16200000">
            <a:off x="11399839" y="5095082"/>
            <a:ext cx="1219200" cy="365125"/>
          </a:xfrm>
          <a:prstGeom prst="rect">
            <a:avLst/>
          </a:prstGeom>
        </p:spPr>
        <p:txBody>
          <a:bodyPr/>
          <a:lstStyle>
            <a:lvl1pPr>
              <a:defRPr sz="1200"/>
            </a:lvl1pPr>
          </a:lstStyle>
          <a:p>
            <a:fld id="{B079524D-4C65-4391-9DF0-56887638AB2E}" type="datetime1">
              <a:rPr lang="en-US" smtClean="0"/>
              <a:pPr/>
              <a:t>15/09/22</a:t>
            </a:fld>
            <a:endParaRPr lang="en-US"/>
          </a:p>
        </p:txBody>
      </p:sp>
    </p:spTree>
    <p:extLst>
      <p:ext uri="{BB962C8B-B14F-4D97-AF65-F5344CB8AC3E}">
        <p14:creationId xmlns:p14="http://schemas.microsoft.com/office/powerpoint/2010/main" val="138849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3"/>
            <a:ext cx="3932237" cy="1126067"/>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1371600"/>
            <a:ext cx="6172200" cy="4489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641600"/>
            <a:ext cx="3932237" cy="3227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1"/>
                </a:solidFill>
              </a:defRPr>
            </a:lvl1pPr>
          </a:lstStyle>
          <a:p>
            <a:endParaRPr lang="en-US"/>
          </a:p>
        </p:txBody>
      </p:sp>
      <p:sp>
        <p:nvSpPr>
          <p:cNvPr id="8" name="Date Placeholder 3"/>
          <p:cNvSpPr>
            <a:spLocks noGrp="1"/>
          </p:cNvSpPr>
          <p:nvPr>
            <p:ph type="dt" sz="half" idx="12"/>
          </p:nvPr>
        </p:nvSpPr>
        <p:spPr>
          <a:xfrm rot="16200000">
            <a:off x="11399839" y="5095082"/>
            <a:ext cx="1219200" cy="365125"/>
          </a:xfrm>
          <a:prstGeom prst="rect">
            <a:avLst/>
          </a:prstGeom>
        </p:spPr>
        <p:txBody>
          <a:bodyPr/>
          <a:lstStyle>
            <a:lvl1pPr>
              <a:defRPr sz="1200"/>
            </a:lvl1pPr>
          </a:lstStyle>
          <a:p>
            <a:fld id="{B079524D-4C65-4391-9DF0-56887638AB2E}" type="datetime1">
              <a:rPr lang="en-US" smtClean="0"/>
              <a:pPr/>
              <a:t>15/09/22</a:t>
            </a:fld>
            <a:endParaRPr lang="en-US"/>
          </a:p>
        </p:txBody>
      </p:sp>
    </p:spTree>
    <p:extLst>
      <p:ext uri="{BB962C8B-B14F-4D97-AF65-F5344CB8AC3E}">
        <p14:creationId xmlns:p14="http://schemas.microsoft.com/office/powerpoint/2010/main" val="412842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9"/>
            <a:ext cx="10515600" cy="7794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286933"/>
            <a:ext cx="10515600" cy="48900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cxnSp>
        <p:nvCxnSpPr>
          <p:cNvPr id="8" name="Straight Connector 7"/>
          <p:cNvCxnSpPr/>
          <p:nvPr userDrawn="1"/>
        </p:nvCxnSpPr>
        <p:spPr>
          <a:xfrm>
            <a:off x="838200" y="1144588"/>
            <a:ext cx="1051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rot="16200000">
            <a:off x="11399839" y="5095082"/>
            <a:ext cx="1219200" cy="365125"/>
          </a:xfrm>
          <a:prstGeom prst="rect">
            <a:avLst/>
          </a:prstGeom>
        </p:spPr>
        <p:txBody>
          <a:bodyPr/>
          <a:lstStyle>
            <a:lvl1pPr>
              <a:defRPr sz="1200"/>
            </a:lvl1pPr>
          </a:lstStyle>
          <a:p>
            <a:fld id="{B079524D-4C65-4391-9DF0-56887638AB2E}" type="datetime1">
              <a:rPr lang="en-US" smtClean="0"/>
              <a:pPr/>
              <a:t>15/09/22</a:t>
            </a:fld>
            <a:endParaRPr lang="en-US"/>
          </a:p>
        </p:txBody>
      </p:sp>
    </p:spTree>
    <p:extLst>
      <p:ext uri="{BB962C8B-B14F-4D97-AF65-F5344CB8AC3E}">
        <p14:creationId xmlns:p14="http://schemas.microsoft.com/office/powerpoint/2010/main" val="305873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xmlns:p14="http://schemas.microsoft.com/office/powerpoint/2010/main" id="1" dur="indefinite" restart="never" nodeType="tmRoot"/>
      </p:par>
    </p:tnLst>
  </p:timing>
  <p:hf hdr="0" ftr="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F3300"/>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3300"/>
        </a:buClr>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33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33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33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http://www.dailymaverick.co.za/opinionista/2015-08-17-every-cent-invested-in-ict-will-pay-off-in-growth-and-jobs/%23.Vev34tOqpB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8.jpeg"/><Relationship Id="rId5" Type="http://schemas.openxmlformats.org/officeDocument/2006/relationships/oleObject" Target="../embeddings/oleObject1.bin"/><Relationship Id="rId6" Type="http://schemas.openxmlformats.org/officeDocument/2006/relationships/image" Target="../media/image7.wmf"/><Relationship Id="rId7" Type="http://schemas.openxmlformats.org/officeDocument/2006/relationships/image" Target="../media/image9.png"/><Relationship Id="rId8"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hyperlink" Target="http://www.thedrum.com/news/2015/05/13/what-verizon-s-44bn-aol-purchase-means-media-focused-advertiser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WAPA IV – OPEN ACCESS</a:t>
            </a:r>
            <a:endParaRPr lang="en-US" dirty="0"/>
          </a:p>
        </p:txBody>
      </p:sp>
      <p:sp>
        <p:nvSpPr>
          <p:cNvPr id="3" name="Subtitle 2"/>
          <p:cNvSpPr>
            <a:spLocks noGrp="1"/>
          </p:cNvSpPr>
          <p:nvPr>
            <p:ph type="subTitle" idx="1"/>
          </p:nvPr>
        </p:nvSpPr>
        <p:spPr/>
        <p:txBody>
          <a:bodyPr/>
          <a:lstStyle/>
          <a:p>
            <a:r>
              <a:rPr lang="en-US" dirty="0" smtClean="0"/>
              <a:t>Nick Ehrke, Sales Director Southern Africa</a:t>
            </a:r>
            <a:endParaRPr lang="en-US" dirty="0"/>
          </a:p>
        </p:txBody>
      </p:sp>
      <p:pic>
        <p:nvPicPr>
          <p:cNvPr id="4" name="Picture 3" descr="Screen Shot 2015-07-13 at 4.38.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514" y="167937"/>
            <a:ext cx="7079486" cy="4975235"/>
          </a:xfrm>
          <a:prstGeom prst="rect">
            <a:avLst/>
          </a:prstGeom>
        </p:spPr>
      </p:pic>
      <p:pic>
        <p:nvPicPr>
          <p:cNvPr id="5" name="Picture 4"/>
          <p:cNvPicPr>
            <a:picLocks noChangeAspect="1"/>
          </p:cNvPicPr>
          <p:nvPr/>
        </p:nvPicPr>
        <p:blipFill>
          <a:blip r:embed="rId3"/>
          <a:stretch>
            <a:fillRect/>
          </a:stretch>
        </p:blipFill>
        <p:spPr>
          <a:xfrm>
            <a:off x="146148" y="5913572"/>
            <a:ext cx="2314556" cy="680317"/>
          </a:xfrm>
          <a:prstGeom prst="rect">
            <a:avLst/>
          </a:prstGeom>
        </p:spPr>
      </p:pic>
    </p:spTree>
    <p:extLst>
      <p:ext uri="{BB962C8B-B14F-4D97-AF65-F5344CB8AC3E}">
        <p14:creationId xmlns:p14="http://schemas.microsoft.com/office/powerpoint/2010/main" val="355127829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Access - The Spectrum / Technology Reality</a:t>
            </a:r>
            <a:endParaRPr lang="en-US" dirty="0"/>
          </a:p>
        </p:txBody>
      </p:sp>
      <p:sp>
        <p:nvSpPr>
          <p:cNvPr id="3" name="Content Placeholder 2"/>
          <p:cNvSpPr>
            <a:spLocks noGrp="1"/>
          </p:cNvSpPr>
          <p:nvPr>
            <p:ph idx="1"/>
          </p:nvPr>
        </p:nvSpPr>
        <p:spPr>
          <a:xfrm>
            <a:off x="408875" y="1197724"/>
            <a:ext cx="11761439" cy="5571067"/>
          </a:xfrm>
        </p:spPr>
        <p:txBody>
          <a:bodyPr>
            <a:normAutofit fontScale="85000" lnSpcReduction="20000"/>
          </a:bodyPr>
          <a:lstStyle/>
          <a:p>
            <a:pPr marL="0" indent="0">
              <a:buNone/>
            </a:pPr>
            <a:r>
              <a:rPr lang="en-US" dirty="0" smtClean="0"/>
              <a:t>Spectrum is a scares, limited, finite resource</a:t>
            </a:r>
          </a:p>
          <a:p>
            <a:pPr lvl="1"/>
            <a:r>
              <a:rPr lang="en-US" dirty="0" smtClean="0"/>
              <a:t>National License Spectrum is expensive </a:t>
            </a:r>
          </a:p>
          <a:p>
            <a:pPr lvl="1"/>
            <a:r>
              <a:rPr lang="en-US" dirty="0" smtClean="0"/>
              <a:t>Spectrum is not necessarily a competitive advantage!</a:t>
            </a:r>
            <a:br>
              <a:rPr lang="en-US" dirty="0" smtClean="0"/>
            </a:br>
            <a:endParaRPr lang="en-US" dirty="0" smtClean="0"/>
          </a:p>
          <a:p>
            <a:pPr lvl="2"/>
            <a:r>
              <a:rPr lang="en-US" b="1" dirty="0" smtClean="0"/>
              <a:t>800MHz – 1800MHz</a:t>
            </a:r>
          </a:p>
          <a:p>
            <a:pPr lvl="3"/>
            <a:r>
              <a:rPr lang="en-US" dirty="0" smtClean="0"/>
              <a:t>Great outdoor overage – best fit for voice services</a:t>
            </a:r>
          </a:p>
          <a:p>
            <a:pPr lvl="3"/>
            <a:r>
              <a:rPr lang="en-US" dirty="0" smtClean="0"/>
              <a:t>Lower data capacity and best effort internet service</a:t>
            </a:r>
            <a:br>
              <a:rPr lang="en-US" dirty="0" smtClean="0"/>
            </a:br>
            <a:endParaRPr lang="en-US" b="1" dirty="0" smtClean="0"/>
          </a:p>
          <a:p>
            <a:pPr lvl="2"/>
            <a:r>
              <a:rPr lang="en-US" b="1" dirty="0" smtClean="0"/>
              <a:t>2.1 / 2.5 – 2,6GHz</a:t>
            </a:r>
          </a:p>
          <a:p>
            <a:pPr lvl="3"/>
            <a:r>
              <a:rPr lang="en-US" dirty="0" smtClean="0"/>
              <a:t>Suitable for LTE – (Better indoor penetration and large ecosystem)</a:t>
            </a:r>
          </a:p>
          <a:p>
            <a:pPr lvl="3"/>
            <a:r>
              <a:rPr lang="en-US" b="1" dirty="0" smtClean="0"/>
              <a:t>LTE</a:t>
            </a:r>
            <a:r>
              <a:rPr lang="en-US" dirty="0" smtClean="0"/>
              <a:t> </a:t>
            </a:r>
            <a:r>
              <a:rPr lang="en-US" b="1" dirty="0" smtClean="0"/>
              <a:t>does </a:t>
            </a:r>
            <a:r>
              <a:rPr lang="en-US" b="1" dirty="0"/>
              <a:t>not address Enterprise </a:t>
            </a:r>
            <a:r>
              <a:rPr lang="en-US" dirty="0" smtClean="0"/>
              <a:t>requirements for dedicated service – no layer 2 service</a:t>
            </a:r>
            <a:endParaRPr lang="en-US" dirty="0"/>
          </a:p>
          <a:p>
            <a:pPr lvl="3"/>
            <a:r>
              <a:rPr lang="en-US" b="1" dirty="0" smtClean="0"/>
              <a:t>LTE is a consumer/retail play – typically lower cost</a:t>
            </a:r>
            <a:r>
              <a:rPr lang="en-US" b="1" dirty="0"/>
              <a:t/>
            </a:r>
            <a:br>
              <a:rPr lang="en-US" b="1" dirty="0"/>
            </a:br>
            <a:endParaRPr lang="en-US" dirty="0"/>
          </a:p>
          <a:p>
            <a:pPr lvl="2"/>
            <a:r>
              <a:rPr lang="en-US" b="1" dirty="0" smtClean="0"/>
              <a:t>3.5 / 3.6GHz</a:t>
            </a:r>
          </a:p>
          <a:p>
            <a:pPr lvl="3"/>
            <a:r>
              <a:rPr lang="en-US" b="1" dirty="0" smtClean="0"/>
              <a:t>Not suitable for LTE </a:t>
            </a:r>
            <a:r>
              <a:rPr lang="en-US" dirty="0"/>
              <a:t>- (poor indoor </a:t>
            </a:r>
            <a:r>
              <a:rPr lang="en-US" dirty="0" smtClean="0"/>
              <a:t>penetration and no ecosystem)</a:t>
            </a:r>
            <a:endParaRPr lang="en-US" dirty="0"/>
          </a:p>
          <a:p>
            <a:pPr lvl="3"/>
            <a:r>
              <a:rPr lang="en-US" b="1" dirty="0" err="1" smtClean="0"/>
              <a:t>WiMAX</a:t>
            </a:r>
            <a:r>
              <a:rPr lang="en-US" dirty="0" smtClean="0"/>
              <a:t> is </a:t>
            </a:r>
            <a:r>
              <a:rPr lang="en-US" u="sng" dirty="0" smtClean="0"/>
              <a:t>obsolete</a:t>
            </a:r>
            <a:r>
              <a:rPr lang="en-US" dirty="0" smtClean="0"/>
              <a:t> - doesn’t </a:t>
            </a:r>
            <a:r>
              <a:rPr lang="en-US" dirty="0"/>
              <a:t>meet capacity demanded by enterprise for &gt;10Mbps </a:t>
            </a:r>
            <a:r>
              <a:rPr lang="en-US" dirty="0" smtClean="0"/>
              <a:t>service (Max 40Mbps per Base Station)</a:t>
            </a:r>
            <a:endParaRPr lang="en-US" dirty="0"/>
          </a:p>
          <a:p>
            <a:pPr lvl="4"/>
            <a:r>
              <a:rPr lang="en-US" dirty="0" smtClean="0"/>
              <a:t>14MHz / 28MHz, even 56MHz  doesn’t deliver enough capacity for national network </a:t>
            </a:r>
          </a:p>
          <a:p>
            <a:pPr lvl="3"/>
            <a:r>
              <a:rPr lang="en-US" dirty="0" smtClean="0"/>
              <a:t>MNO’s</a:t>
            </a:r>
            <a:r>
              <a:rPr lang="en-US" dirty="0"/>
              <a:t>, Tier 1 ISP’s are targeting </a:t>
            </a:r>
            <a:r>
              <a:rPr lang="en-US" dirty="0" err="1"/>
              <a:t>xDSL</a:t>
            </a:r>
            <a:r>
              <a:rPr lang="en-US" dirty="0"/>
              <a:t> </a:t>
            </a:r>
            <a:r>
              <a:rPr lang="en-US" dirty="0" smtClean="0"/>
              <a:t>replacement – enterprise customers where the $$$ are. Not residential.</a:t>
            </a:r>
            <a:br>
              <a:rPr lang="en-US" dirty="0" smtClean="0"/>
            </a:br>
            <a:endParaRPr lang="en-US" dirty="0" smtClean="0"/>
          </a:p>
          <a:p>
            <a:pPr lvl="2"/>
            <a:r>
              <a:rPr lang="en-US" b="1" dirty="0" smtClean="0"/>
              <a:t>LMDS</a:t>
            </a:r>
          </a:p>
          <a:p>
            <a:pPr lvl="3"/>
            <a:r>
              <a:rPr lang="en-US" dirty="0" smtClean="0"/>
              <a:t>26GHz and 28GHz equipment is </a:t>
            </a:r>
            <a:r>
              <a:rPr lang="en-US" b="1" dirty="0" smtClean="0"/>
              <a:t>still too expensive </a:t>
            </a:r>
            <a:r>
              <a:rPr lang="en-US" dirty="0" smtClean="0"/>
              <a:t>to be truly viable for Open Access network… Right now, it is costing itself out of the market.</a:t>
            </a:r>
          </a:p>
          <a:p>
            <a:pPr lvl="4"/>
            <a:r>
              <a:rPr lang="en-US" dirty="0" smtClean="0"/>
              <a:t>Consider Spectrum License Costs and then include $2,000 - $3,000 per CPE</a:t>
            </a:r>
          </a:p>
        </p:txBody>
      </p:sp>
    </p:spTree>
    <p:extLst>
      <p:ext uri="{BB962C8B-B14F-4D97-AF65-F5344CB8AC3E}">
        <p14:creationId xmlns:p14="http://schemas.microsoft.com/office/powerpoint/2010/main" val="416269508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88" y="390217"/>
            <a:ext cx="11472597" cy="609600"/>
          </a:xfrm>
        </p:spPr>
        <p:txBody>
          <a:bodyPr/>
          <a:lstStyle/>
          <a:p>
            <a:r>
              <a:rPr lang="en-ZA" dirty="0" smtClean="0"/>
              <a:t>The Spectrum Challenge</a:t>
            </a:r>
            <a:endParaRPr lang="en-ZA" dirty="0"/>
          </a:p>
        </p:txBody>
      </p:sp>
      <p:sp>
        <p:nvSpPr>
          <p:cNvPr id="4" name="TextBox 3"/>
          <p:cNvSpPr txBox="1"/>
          <p:nvPr/>
        </p:nvSpPr>
        <p:spPr>
          <a:xfrm>
            <a:off x="1521868" y="1871640"/>
            <a:ext cx="9036748" cy="1077218"/>
          </a:xfrm>
          <a:prstGeom prst="rect">
            <a:avLst/>
          </a:prstGeom>
          <a:noFill/>
        </p:spPr>
        <p:txBody>
          <a:bodyPr wrap="square" rtlCol="0">
            <a:spAutoFit/>
          </a:bodyPr>
          <a:lstStyle/>
          <a:p>
            <a:pPr algn="ctr"/>
            <a:r>
              <a:rPr lang="en-ZA" sz="3200" dirty="0" smtClean="0"/>
              <a:t>In </a:t>
            </a:r>
            <a:r>
              <a:rPr lang="en-ZA" sz="3200" dirty="0"/>
              <a:t>SA, </a:t>
            </a:r>
            <a:r>
              <a:rPr lang="en-ZA" sz="3200" dirty="0" smtClean="0"/>
              <a:t>over 400 Independent WISP </a:t>
            </a:r>
            <a:r>
              <a:rPr lang="en-ZA" sz="3200" dirty="0"/>
              <a:t>are working </a:t>
            </a:r>
            <a:r>
              <a:rPr lang="en-ZA" sz="3200" dirty="0" smtClean="0"/>
              <a:t>in 460MHz of </a:t>
            </a:r>
            <a:r>
              <a:rPr lang="en-ZA" sz="3200" dirty="0"/>
              <a:t>bandwidth in </a:t>
            </a:r>
            <a:r>
              <a:rPr lang="en-ZA" sz="3200" dirty="0" smtClean="0"/>
              <a:t>Sub6GHz for Access</a:t>
            </a:r>
          </a:p>
        </p:txBody>
      </p:sp>
      <p:pic>
        <p:nvPicPr>
          <p:cNvPr id="13" name="Picture 12" descr="Screen Shot 2015-07-11 at 12.58.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39038"/>
            <a:ext cx="12192000" cy="2618962"/>
          </a:xfrm>
          <a:prstGeom prst="rect">
            <a:avLst/>
          </a:prstGeom>
        </p:spPr>
      </p:pic>
    </p:spTree>
    <p:extLst>
      <p:ext uri="{BB962C8B-B14F-4D97-AF65-F5344CB8AC3E}">
        <p14:creationId xmlns:p14="http://schemas.microsoft.com/office/powerpoint/2010/main" val="11840814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Spectrum Challenge</a:t>
            </a:r>
            <a:endParaRPr lang="en-US" dirty="0"/>
          </a:p>
        </p:txBody>
      </p:sp>
      <p:sp>
        <p:nvSpPr>
          <p:cNvPr id="4" name="Date Placeholder 3"/>
          <p:cNvSpPr>
            <a:spLocks noGrp="1"/>
          </p:cNvSpPr>
          <p:nvPr>
            <p:ph type="dt" sz="half" idx="2"/>
          </p:nvPr>
        </p:nvSpPr>
        <p:spPr/>
        <p:txBody>
          <a:bodyPr/>
          <a:lstStyle/>
          <a:p>
            <a:fld id="{04C24968-D105-4914-B2AF-11D9A360D100}" type="datetime1">
              <a:rPr lang="en-US" smtClean="0"/>
              <a:pPr/>
              <a:t>15/09/22</a:t>
            </a:fld>
            <a:endParaRPr lang="en-US" dirty="0"/>
          </a:p>
        </p:txBody>
      </p:sp>
      <p:sp>
        <p:nvSpPr>
          <p:cNvPr id="5" name="TextBox 4"/>
          <p:cNvSpPr txBox="1"/>
          <p:nvPr/>
        </p:nvSpPr>
        <p:spPr>
          <a:xfrm>
            <a:off x="818444" y="1193384"/>
            <a:ext cx="10555111" cy="1477329"/>
          </a:xfrm>
          <a:prstGeom prst="rect">
            <a:avLst/>
          </a:prstGeom>
          <a:solidFill>
            <a:srgbClr val="F050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dirty="0"/>
              <a:t>Due to demand for cheaper broadband and greater capacity, MNO’s are adopting ISM Band for;</a:t>
            </a:r>
          </a:p>
          <a:p>
            <a:r>
              <a:rPr lang="en-ZA" dirty="0"/>
              <a:t>Last mile access to compete with fixed line services (BWA)</a:t>
            </a:r>
          </a:p>
          <a:p>
            <a:r>
              <a:rPr lang="en-ZA" dirty="0"/>
              <a:t>LTE Advanced</a:t>
            </a:r>
          </a:p>
          <a:p>
            <a:r>
              <a:rPr lang="en-ZA" dirty="0"/>
              <a:t>Back-up to FttX</a:t>
            </a:r>
          </a:p>
          <a:p>
            <a:r>
              <a:rPr lang="en-ZA" dirty="0"/>
              <a:t>Small Cell Backhaul in NLOS environments</a:t>
            </a:r>
          </a:p>
        </p:txBody>
      </p:sp>
      <p:pic>
        <p:nvPicPr>
          <p:cNvPr id="18" name="Picture 17" descr="Screen Shot 2015-07-11 at 12.58.00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9038"/>
            <a:ext cx="12192000" cy="2618962"/>
          </a:xfrm>
          <a:prstGeom prst="rect">
            <a:avLst/>
          </a:prstGeom>
        </p:spPr>
      </p:pic>
      <p:grpSp>
        <p:nvGrpSpPr>
          <p:cNvPr id="6" name="Group 5"/>
          <p:cNvGrpSpPr/>
          <p:nvPr/>
        </p:nvGrpSpPr>
        <p:grpSpPr>
          <a:xfrm>
            <a:off x="3299734" y="2235077"/>
            <a:ext cx="8073821" cy="4402396"/>
            <a:chOff x="3299734" y="2235077"/>
            <a:chExt cx="8073821" cy="4402396"/>
          </a:xfrm>
        </p:grpSpPr>
        <p:sp>
          <p:nvSpPr>
            <p:cNvPr id="7" name="TextBox 6"/>
            <p:cNvSpPr txBox="1"/>
            <p:nvPr/>
          </p:nvSpPr>
          <p:spPr>
            <a:xfrm>
              <a:off x="9081885" y="5732144"/>
              <a:ext cx="168442" cy="905329"/>
            </a:xfrm>
            <a:prstGeom prst="roundRect">
              <a:avLst/>
            </a:prstGeom>
            <a:effectLst>
              <a:glow rad="2286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dirty="0"/>
            </a:p>
          </p:txBody>
        </p:sp>
        <p:grpSp>
          <p:nvGrpSpPr>
            <p:cNvPr id="8" name="Group 7"/>
            <p:cNvGrpSpPr/>
            <p:nvPr/>
          </p:nvGrpSpPr>
          <p:grpSpPr>
            <a:xfrm>
              <a:off x="3299734" y="2235077"/>
              <a:ext cx="8073821" cy="4394410"/>
              <a:chOff x="3334943" y="2234023"/>
              <a:chExt cx="8073821" cy="4394410"/>
            </a:xfrm>
          </p:grpSpPr>
          <p:grpSp>
            <p:nvGrpSpPr>
              <p:cNvPr id="9" name="Group 8"/>
              <p:cNvGrpSpPr/>
              <p:nvPr/>
            </p:nvGrpSpPr>
            <p:grpSpPr>
              <a:xfrm>
                <a:off x="3334943" y="2234023"/>
                <a:ext cx="8073821" cy="4394410"/>
                <a:chOff x="3334943" y="2234023"/>
                <a:chExt cx="8073821" cy="4394410"/>
              </a:xfrm>
            </p:grpSpPr>
            <p:sp>
              <p:nvSpPr>
                <p:cNvPr id="11" name="TextBox 10"/>
                <p:cNvSpPr txBox="1"/>
                <p:nvPr/>
              </p:nvSpPr>
              <p:spPr>
                <a:xfrm>
                  <a:off x="3334943" y="5742215"/>
                  <a:ext cx="340481" cy="88621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lstStyle>
                <a:p>
                  <a:endParaRPr lang="en-US" dirty="0"/>
                </a:p>
              </p:txBody>
            </p:sp>
            <p:sp>
              <p:nvSpPr>
                <p:cNvPr id="12" name="TextBox 11"/>
                <p:cNvSpPr txBox="1"/>
                <p:nvPr/>
              </p:nvSpPr>
              <p:spPr>
                <a:xfrm>
                  <a:off x="11276328" y="4463143"/>
                  <a:ext cx="132436" cy="9053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lstStyle>
                <a:p>
                  <a:endParaRPr lang="en-US" dirty="0"/>
                </a:p>
              </p:txBody>
            </p:sp>
            <p:grpSp>
              <p:nvGrpSpPr>
                <p:cNvPr id="13" name="Group 12"/>
                <p:cNvGrpSpPr/>
                <p:nvPr/>
              </p:nvGrpSpPr>
              <p:grpSpPr>
                <a:xfrm>
                  <a:off x="4263965" y="2234023"/>
                  <a:ext cx="6701397" cy="3715166"/>
                  <a:chOff x="4263965" y="2234023"/>
                  <a:chExt cx="6701397" cy="3715166"/>
                </a:xfrm>
              </p:grpSpPr>
              <p:sp>
                <p:nvSpPr>
                  <p:cNvPr id="14" name="Striped Right Arrow 13"/>
                  <p:cNvSpPr/>
                  <p:nvPr/>
                </p:nvSpPr>
                <p:spPr>
                  <a:xfrm rot="7641059">
                    <a:off x="2927633" y="3887926"/>
                    <a:ext cx="3397595" cy="724931"/>
                  </a:xfrm>
                  <a:prstGeom prst="stripedRightArrow">
                    <a:avLst/>
                  </a:prstGeom>
                  <a:solidFill>
                    <a:srgbClr val="F050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ZA" dirty="0">
                      <a:solidFill>
                        <a:schemeClr val="lt1"/>
                      </a:solidFill>
                    </a:endParaRPr>
                  </a:p>
                </p:txBody>
              </p:sp>
              <p:sp>
                <p:nvSpPr>
                  <p:cNvPr id="15" name="Striped Right Arrow 14"/>
                  <p:cNvSpPr/>
                  <p:nvPr/>
                </p:nvSpPr>
                <p:spPr>
                  <a:xfrm rot="3110582">
                    <a:off x="9770483" y="3284203"/>
                    <a:ext cx="1763818" cy="486141"/>
                  </a:xfrm>
                  <a:prstGeom prst="stripedRightArrow">
                    <a:avLst/>
                  </a:prstGeom>
                  <a:solidFill>
                    <a:srgbClr val="F050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ZA">
                      <a:solidFill>
                        <a:schemeClr val="lt1"/>
                      </a:solidFill>
                    </a:endParaRPr>
                  </a:p>
                </p:txBody>
              </p:sp>
              <p:sp>
                <p:nvSpPr>
                  <p:cNvPr id="16" name="TextBox 15"/>
                  <p:cNvSpPr txBox="1"/>
                  <p:nvPr/>
                </p:nvSpPr>
                <p:spPr>
                  <a:xfrm rot="18425399">
                    <a:off x="3550694" y="3795682"/>
                    <a:ext cx="231037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380MHz in 5.xGHZ</a:t>
                    </a:r>
                  </a:p>
                </p:txBody>
              </p:sp>
              <p:sp>
                <p:nvSpPr>
                  <p:cNvPr id="17" name="TextBox 16"/>
                  <p:cNvSpPr txBox="1"/>
                  <p:nvPr/>
                </p:nvSpPr>
                <p:spPr>
                  <a:xfrm rot="3099385">
                    <a:off x="9391345" y="3161709"/>
                    <a:ext cx="2501704"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t>80MHz in </a:t>
                    </a:r>
                    <a:r>
                      <a:rPr lang="en-US" sz="1600" dirty="0"/>
                      <a:t>2.4GHz</a:t>
                    </a:r>
                  </a:p>
                </p:txBody>
              </p:sp>
            </p:grpSp>
          </p:grpSp>
          <p:sp>
            <p:nvSpPr>
              <p:cNvPr id="10" name="Striped Right Arrow 9"/>
              <p:cNvSpPr/>
              <p:nvPr/>
            </p:nvSpPr>
            <p:spPr>
              <a:xfrm rot="3159439">
                <a:off x="6379955" y="3845757"/>
                <a:ext cx="3397595" cy="707919"/>
              </a:xfrm>
              <a:prstGeom prst="stripedRightArrow">
                <a:avLst/>
              </a:prstGeom>
              <a:solidFill>
                <a:srgbClr val="F050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lt1"/>
                    </a:solidFill>
                  </a:rPr>
                  <a:t>200MHz in 17GHZ (PtP)</a:t>
                </a:r>
              </a:p>
            </p:txBody>
          </p:sp>
        </p:grpSp>
      </p:grpSp>
    </p:spTree>
    <p:extLst>
      <p:ext uri="{BB962C8B-B14F-4D97-AF65-F5344CB8AC3E}">
        <p14:creationId xmlns:p14="http://schemas.microsoft.com/office/powerpoint/2010/main" val="1928081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8951" y="4654495"/>
            <a:ext cx="2821449" cy="210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Wireless Open Access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Consideration must be given to;</a:t>
            </a:r>
          </a:p>
          <a:p>
            <a:pPr lvl="1"/>
            <a:r>
              <a:rPr lang="en-US" dirty="0"/>
              <a:t>The allocation and use of finite or scarce spectrum resources exerts a critical influence on the broadband </a:t>
            </a:r>
            <a:r>
              <a:rPr lang="en-US" dirty="0" smtClean="0"/>
              <a:t>landscape – a “</a:t>
            </a:r>
            <a:r>
              <a:rPr lang="en-US" sz="2600" b="1" dirty="0" smtClean="0"/>
              <a:t>Use it or lose it</a:t>
            </a:r>
            <a:r>
              <a:rPr lang="en-US" dirty="0" smtClean="0"/>
              <a:t>” approach by ICASA needs to be enforced</a:t>
            </a:r>
          </a:p>
          <a:p>
            <a:pPr lvl="1"/>
            <a:r>
              <a:rPr lang="en-US" dirty="0" smtClean="0"/>
              <a:t>The regulator needs to open up </a:t>
            </a:r>
            <a:r>
              <a:rPr lang="en-US" b="1" i="1" dirty="0" smtClean="0"/>
              <a:t>more spectrum for Licensed-Exempt use</a:t>
            </a:r>
            <a:r>
              <a:rPr lang="en-US" dirty="0" smtClean="0"/>
              <a:t>…</a:t>
            </a:r>
          </a:p>
          <a:p>
            <a:r>
              <a:rPr lang="en-US" dirty="0"/>
              <a:t> Interference management </a:t>
            </a:r>
          </a:p>
          <a:p>
            <a:pPr lvl="1"/>
            <a:r>
              <a:rPr lang="en-US" dirty="0"/>
              <a:t>Eliminate interference issues : critical for open network </a:t>
            </a:r>
            <a:endParaRPr lang="en-US" dirty="0" smtClean="0"/>
          </a:p>
          <a:p>
            <a:pPr lvl="1"/>
            <a:r>
              <a:rPr lang="en-US" dirty="0" smtClean="0"/>
              <a:t>(</a:t>
            </a:r>
            <a:r>
              <a:rPr lang="en-US" dirty="0">
                <a:solidFill>
                  <a:srgbClr val="CC3300"/>
                </a:solidFill>
              </a:rPr>
              <a:t>RADWIN</a:t>
            </a:r>
            <a:r>
              <a:rPr lang="en-US" dirty="0"/>
              <a:t> </a:t>
            </a:r>
            <a:r>
              <a:rPr lang="en-US" dirty="0" err="1" smtClean="0"/>
              <a:t>PoV</a:t>
            </a:r>
            <a:r>
              <a:rPr lang="en-US" dirty="0" smtClean="0"/>
              <a:t> – this needs to be done by the manufacturer – cannot fix interference by regulation alone or simply more spectrum due to rising demand!)</a:t>
            </a:r>
            <a:endParaRPr lang="en-US" dirty="0"/>
          </a:p>
          <a:p>
            <a:r>
              <a:rPr lang="en-US" dirty="0"/>
              <a:t>Service level</a:t>
            </a:r>
          </a:p>
          <a:p>
            <a:pPr lvl="1"/>
            <a:r>
              <a:rPr lang="en-US" dirty="0"/>
              <a:t>Assure support for SLA</a:t>
            </a:r>
          </a:p>
          <a:p>
            <a:pPr lvl="1"/>
            <a:r>
              <a:rPr lang="en-US" dirty="0"/>
              <a:t>Eliminate dependencies between different service providers</a:t>
            </a:r>
          </a:p>
          <a:p>
            <a:pPr lvl="1"/>
            <a:r>
              <a:rPr lang="en-US" dirty="0"/>
              <a:t>Over commitment of a service provider will not affect users from other service provider</a:t>
            </a:r>
          </a:p>
          <a:p>
            <a:r>
              <a:rPr lang="en-US" dirty="0"/>
              <a:t>Total deployment </a:t>
            </a:r>
            <a:r>
              <a:rPr lang="en-US" dirty="0" smtClean="0"/>
              <a:t>cost</a:t>
            </a:r>
          </a:p>
          <a:p>
            <a:r>
              <a:rPr lang="en-US" dirty="0"/>
              <a:t>Non – Discrimination of </a:t>
            </a:r>
            <a:r>
              <a:rPr lang="en-US" dirty="0" smtClean="0"/>
              <a:t>customers</a:t>
            </a:r>
            <a:endParaRPr lang="en-US" dirty="0" smtClean="0">
              <a:hlinkClick r:id="rId3"/>
            </a:endParaRPr>
          </a:p>
          <a:p>
            <a:pPr marL="0" indent="0">
              <a:buNone/>
            </a:pPr>
            <a:r>
              <a:rPr lang="en-US" sz="1400" dirty="0"/>
              <a:t>	</a:t>
            </a:r>
            <a:r>
              <a:rPr lang="en-US" sz="1400" dirty="0" smtClean="0"/>
              <a:t>		</a:t>
            </a:r>
            <a:endParaRPr lang="en-US" dirty="0" smtClean="0"/>
          </a:p>
        </p:txBody>
      </p:sp>
    </p:spTree>
    <p:extLst>
      <p:ext uri="{BB962C8B-B14F-4D97-AF65-F5344CB8AC3E}">
        <p14:creationId xmlns:p14="http://schemas.microsoft.com/office/powerpoint/2010/main" val="11689806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59760889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1" y="4"/>
            <a:ext cx="12240441" cy="68384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2" name="Group 1"/>
          <p:cNvGrpSpPr/>
          <p:nvPr/>
        </p:nvGrpSpPr>
        <p:grpSpPr>
          <a:xfrm>
            <a:off x="78402" y="266514"/>
            <a:ext cx="5707943" cy="3606942"/>
            <a:chOff x="799401" y="2265468"/>
            <a:chExt cx="5707943" cy="3606942"/>
          </a:xfrm>
        </p:grpSpPr>
        <p:sp>
          <p:nvSpPr>
            <p:cNvPr id="32" name="מלבן 31"/>
            <p:cNvSpPr/>
            <p:nvPr/>
          </p:nvSpPr>
          <p:spPr>
            <a:xfrm>
              <a:off x="817906" y="3770995"/>
              <a:ext cx="5312664" cy="648718"/>
            </a:xfrm>
            <a:prstGeom prst="rect">
              <a:avLst/>
            </a:prstGeom>
            <a:solidFill>
              <a:srgbClr val="F050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p:cNvSpPr/>
            <p:nvPr/>
          </p:nvSpPr>
          <p:spPr>
            <a:xfrm>
              <a:off x="817907" y="3045074"/>
              <a:ext cx="5316189" cy="648718"/>
            </a:xfrm>
            <a:prstGeom prst="rect">
              <a:avLst/>
            </a:prstGeom>
            <a:solidFill>
              <a:srgbClr val="F050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לבן 33"/>
            <p:cNvSpPr/>
            <p:nvPr/>
          </p:nvSpPr>
          <p:spPr>
            <a:xfrm>
              <a:off x="876293" y="3163184"/>
              <a:ext cx="5631051" cy="400110"/>
            </a:xfrm>
            <a:prstGeom prst="rect">
              <a:avLst/>
            </a:prstGeom>
          </p:spPr>
          <p:txBody>
            <a:bodyPr wrap="square">
              <a:spAutoFit/>
            </a:bodyPr>
            <a:lstStyle/>
            <a:p>
              <a:pPr>
                <a:buSzPct val="100000"/>
              </a:pPr>
              <a:r>
                <a:rPr lang="en-US" sz="2000" dirty="0" smtClean="0">
                  <a:solidFill>
                    <a:schemeClr val="bg1"/>
                  </a:solidFill>
                  <a:effectLst>
                    <a:outerShdw blurRad="50800" dist="38100" dir="5400000" algn="t" rotWithShape="0">
                      <a:prstClr val="black">
                        <a:alpha val="40000"/>
                      </a:prstClr>
                    </a:outerShdw>
                  </a:effectLst>
                </a:rPr>
                <a:t>Leading provider of broadband wireless </a:t>
              </a:r>
              <a:r>
                <a:rPr lang="en-US" sz="2000" dirty="0">
                  <a:solidFill>
                    <a:schemeClr val="bg1"/>
                  </a:solidFill>
                  <a:effectLst>
                    <a:outerShdw blurRad="50800" dist="38100" dir="5400000" algn="t" rotWithShape="0">
                      <a:prstClr val="black">
                        <a:alpha val="40000"/>
                      </a:prstClr>
                    </a:outerShdw>
                  </a:effectLst>
                </a:rPr>
                <a:t>solutions</a:t>
              </a:r>
            </a:p>
          </p:txBody>
        </p:sp>
        <p:sp>
          <p:nvSpPr>
            <p:cNvPr id="35" name="מלבן 34"/>
            <p:cNvSpPr/>
            <p:nvPr/>
          </p:nvSpPr>
          <p:spPr>
            <a:xfrm>
              <a:off x="876295" y="3896419"/>
              <a:ext cx="4305480" cy="400110"/>
            </a:xfrm>
            <a:prstGeom prst="rect">
              <a:avLst/>
            </a:prstGeom>
          </p:spPr>
          <p:txBody>
            <a:bodyPr wrap="square">
              <a:spAutoFit/>
            </a:bodyPr>
            <a:lstStyle/>
            <a:p>
              <a:pPr>
                <a:buSzPct val="100000"/>
              </a:pPr>
              <a:r>
                <a:rPr lang="en-US" sz="2000" dirty="0" smtClean="0">
                  <a:solidFill>
                    <a:schemeClr val="bg1"/>
                  </a:solidFill>
                  <a:effectLst>
                    <a:outerShdw blurRad="50800" dist="38100" dir="5400000" algn="t" rotWithShape="0">
                      <a:prstClr val="black">
                        <a:alpha val="40000"/>
                      </a:prstClr>
                    </a:outerShdw>
                  </a:effectLst>
                </a:rPr>
                <a:t>Established in 1997, Part </a:t>
              </a:r>
              <a:r>
                <a:rPr lang="en-US" sz="2000" dirty="0">
                  <a:solidFill>
                    <a:schemeClr val="bg1"/>
                  </a:solidFill>
                  <a:effectLst>
                    <a:outerShdw blurRad="50800" dist="38100" dir="5400000" algn="t" rotWithShape="0">
                      <a:prstClr val="black">
                        <a:alpha val="40000"/>
                      </a:prstClr>
                    </a:outerShdw>
                  </a:effectLst>
                </a:rPr>
                <a:t>of RAD Group </a:t>
              </a:r>
            </a:p>
          </p:txBody>
        </p:sp>
        <p:sp>
          <p:nvSpPr>
            <p:cNvPr id="36" name="מלבן 35"/>
            <p:cNvSpPr/>
            <p:nvPr/>
          </p:nvSpPr>
          <p:spPr>
            <a:xfrm>
              <a:off x="817906" y="4498148"/>
              <a:ext cx="5312664" cy="648718"/>
            </a:xfrm>
            <a:prstGeom prst="rect">
              <a:avLst/>
            </a:prstGeom>
            <a:solidFill>
              <a:srgbClr val="F050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p:cNvSpPr/>
            <p:nvPr/>
          </p:nvSpPr>
          <p:spPr>
            <a:xfrm>
              <a:off x="876293" y="4623572"/>
              <a:ext cx="3273491" cy="400110"/>
            </a:xfrm>
            <a:prstGeom prst="rect">
              <a:avLst/>
            </a:prstGeom>
          </p:spPr>
          <p:txBody>
            <a:bodyPr wrap="square">
              <a:spAutoFit/>
            </a:bodyPr>
            <a:lstStyle/>
            <a:p>
              <a:pPr>
                <a:buSzPct val="100000"/>
              </a:pPr>
              <a:r>
                <a:rPr lang="en-US" sz="2000" dirty="0">
                  <a:solidFill>
                    <a:schemeClr val="bg1"/>
                  </a:solidFill>
                  <a:effectLst>
                    <a:outerShdw blurRad="50800" dist="38100" dir="5400000" algn="t" rotWithShape="0">
                      <a:prstClr val="black">
                        <a:alpha val="40000"/>
                      </a:prstClr>
                    </a:outerShdw>
                  </a:effectLst>
                </a:rPr>
                <a:t>18 Regional offices </a:t>
              </a:r>
              <a:r>
                <a:rPr lang="en-US" sz="2000" dirty="0" smtClean="0">
                  <a:solidFill>
                    <a:schemeClr val="bg1"/>
                  </a:solidFill>
                  <a:effectLst>
                    <a:outerShdw blurRad="50800" dist="38100" dir="5400000" algn="t" rotWithShape="0">
                      <a:prstClr val="black">
                        <a:alpha val="40000"/>
                      </a:prstClr>
                    </a:outerShdw>
                  </a:effectLst>
                </a:rPr>
                <a:t>worldwide</a:t>
              </a:r>
              <a:endParaRPr lang="en-US" sz="2000" dirty="0">
                <a:solidFill>
                  <a:schemeClr val="bg1"/>
                </a:solidFill>
                <a:effectLst>
                  <a:outerShdw blurRad="50800" dist="38100" dir="5400000" algn="t" rotWithShape="0">
                    <a:prstClr val="black">
                      <a:alpha val="40000"/>
                    </a:prstClr>
                  </a:outerShdw>
                </a:effectLst>
              </a:endParaRPr>
            </a:p>
          </p:txBody>
        </p:sp>
        <p:sp>
          <p:nvSpPr>
            <p:cNvPr id="38" name="מלבן 37"/>
            <p:cNvSpPr/>
            <p:nvPr/>
          </p:nvSpPr>
          <p:spPr>
            <a:xfrm>
              <a:off x="817907" y="5223692"/>
              <a:ext cx="5312664" cy="648718"/>
            </a:xfrm>
            <a:prstGeom prst="rect">
              <a:avLst/>
            </a:prstGeom>
            <a:solidFill>
              <a:srgbClr val="F050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p:cNvSpPr/>
            <p:nvPr/>
          </p:nvSpPr>
          <p:spPr>
            <a:xfrm>
              <a:off x="876295" y="5349116"/>
              <a:ext cx="3823996" cy="400110"/>
            </a:xfrm>
            <a:prstGeom prst="rect">
              <a:avLst/>
            </a:prstGeom>
          </p:spPr>
          <p:txBody>
            <a:bodyPr wrap="square">
              <a:spAutoFit/>
            </a:bodyPr>
            <a:lstStyle/>
            <a:p>
              <a:pPr>
                <a:buSzPct val="100000"/>
              </a:pPr>
              <a:r>
                <a:rPr lang="en-US" sz="2000" dirty="0">
                  <a:solidFill>
                    <a:schemeClr val="bg1"/>
                  </a:solidFill>
                  <a:effectLst>
                    <a:outerShdw blurRad="50800" dist="38100" dir="5400000" algn="t" rotWithShape="0">
                      <a:prstClr val="black">
                        <a:alpha val="40000"/>
                      </a:prstClr>
                    </a:outerShdw>
                  </a:effectLst>
                </a:rPr>
                <a:t>Deployments in </a:t>
              </a:r>
              <a:r>
                <a:rPr lang="en-US" sz="2000" dirty="0" smtClean="0">
                  <a:solidFill>
                    <a:schemeClr val="bg1"/>
                  </a:solidFill>
                  <a:effectLst>
                    <a:outerShdw blurRad="50800" dist="38100" dir="5400000" algn="t" rotWithShape="0">
                      <a:prstClr val="black">
                        <a:alpha val="40000"/>
                      </a:prstClr>
                    </a:outerShdw>
                  </a:effectLst>
                </a:rPr>
                <a:t>over </a:t>
              </a:r>
              <a:r>
                <a:rPr lang="en-US" sz="2000" dirty="0">
                  <a:solidFill>
                    <a:schemeClr val="bg1"/>
                  </a:solidFill>
                  <a:effectLst>
                    <a:outerShdw blurRad="50800" dist="38100" dir="5400000" algn="t" rotWithShape="0">
                      <a:prstClr val="black">
                        <a:alpha val="40000"/>
                      </a:prstClr>
                    </a:outerShdw>
                  </a:effectLst>
                </a:rPr>
                <a:t>150 countries</a:t>
              </a:r>
            </a:p>
          </p:txBody>
        </p:sp>
        <p:sp>
          <p:nvSpPr>
            <p:cNvPr id="41" name="Title 1"/>
            <p:cNvSpPr txBox="1">
              <a:spLocks/>
            </p:cNvSpPr>
            <p:nvPr/>
          </p:nvSpPr>
          <p:spPr>
            <a:xfrm>
              <a:off x="799401" y="2265468"/>
              <a:ext cx="4081211"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lumMod val="75000"/>
                      <a:lumOff val="25000"/>
                    </a:schemeClr>
                  </a:solidFill>
                  <a:latin typeface="+mn-lt"/>
                  <a:ea typeface="+mj-ea"/>
                  <a:cs typeface="+mj-cs"/>
                </a:defRPr>
              </a:lvl1pPr>
            </a:lstStyle>
            <a:p>
              <a:pPr algn="just"/>
              <a:endParaRPr lang="en-US" dirty="0"/>
            </a:p>
          </p:txBody>
        </p:sp>
      </p:grpSp>
      <p:graphicFrame>
        <p:nvGraphicFramePr>
          <p:cNvPr id="42" name="אובייקט 41"/>
          <p:cNvGraphicFramePr>
            <a:graphicFrameLocks noChangeAspect="1"/>
          </p:cNvGraphicFramePr>
          <p:nvPr>
            <p:extLst>
              <p:ext uri="{D42A27DB-BD31-4B8C-83A1-F6EECF244321}">
                <p14:modId xmlns:p14="http://schemas.microsoft.com/office/powerpoint/2010/main" val="1977369544"/>
              </p:ext>
            </p:extLst>
          </p:nvPr>
        </p:nvGraphicFramePr>
        <p:xfrm>
          <a:off x="96906" y="370603"/>
          <a:ext cx="1640453" cy="531015"/>
        </p:xfrm>
        <a:graphic>
          <a:graphicData uri="http://schemas.openxmlformats.org/presentationml/2006/ole">
            <mc:AlternateContent xmlns:mc="http://schemas.openxmlformats.org/markup-compatibility/2006">
              <mc:Choice xmlns:v="urn:schemas-microsoft-com:vml" Requires="v">
                <p:oleObj spid="_x0000_s8212" r:id="rId5" imgW="2196720" imgH="711000" progId="">
                  <p:embed/>
                </p:oleObj>
              </mc:Choice>
              <mc:Fallback>
                <p:oleObj r:id="rId5" imgW="2196720" imgH="711000" progId="">
                  <p:embed/>
                  <p:pic>
                    <p:nvPicPr>
                      <p:cNvPr id="0" name=""/>
                      <p:cNvPicPr/>
                      <p:nvPr/>
                    </p:nvPicPr>
                    <p:blipFill>
                      <a:blip r:embed="rId6"/>
                      <a:stretch>
                        <a:fillRect/>
                      </a:stretch>
                    </p:blipFill>
                    <p:spPr>
                      <a:xfrm>
                        <a:off x="96906" y="370603"/>
                        <a:ext cx="1640453" cy="531015"/>
                      </a:xfrm>
                      <a:prstGeom prst="rect">
                        <a:avLst/>
                      </a:prstGeom>
                    </p:spPr>
                  </p:pic>
                </p:oleObj>
              </mc:Fallback>
            </mc:AlternateContent>
          </a:graphicData>
        </a:graphic>
      </p:graphicFrame>
      <p:sp>
        <p:nvSpPr>
          <p:cNvPr id="3" name="Slide Number Placeholder 2"/>
          <p:cNvSpPr>
            <a:spLocks noGrp="1"/>
          </p:cNvSpPr>
          <p:nvPr>
            <p:ph type="sldNum" sz="quarter" idx="4294967295"/>
          </p:nvPr>
        </p:nvSpPr>
        <p:spPr>
          <a:xfrm>
            <a:off x="11764435" y="6473298"/>
            <a:ext cx="855133" cy="365125"/>
          </a:xfrm>
          <a:prstGeom prst="rect">
            <a:avLst/>
          </a:prstGeom>
        </p:spPr>
        <p:txBody>
          <a:bodyPr/>
          <a:lstStyle/>
          <a:p>
            <a:fld id="{B8733B89-F1BE-4C69-BD1F-17D1109AA172}" type="slidenum">
              <a:rPr lang="en-US" smtClean="0"/>
              <a:pPr/>
              <a:t>2</a:t>
            </a:fld>
            <a:endParaRPr lang="en-US" dirty="0"/>
          </a:p>
        </p:txBody>
      </p:sp>
      <p:pic>
        <p:nvPicPr>
          <p:cNvPr id="6" name="Picture 5" descr="Screen Shot 2015-07-13 at 5.30.1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1779" y="162984"/>
            <a:ext cx="5863765" cy="338778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8" name="Group 7"/>
          <p:cNvGrpSpPr/>
          <p:nvPr/>
        </p:nvGrpSpPr>
        <p:grpSpPr>
          <a:xfrm>
            <a:off x="6087018" y="3652584"/>
            <a:ext cx="5863765" cy="3072480"/>
            <a:chOff x="6071778" y="4277424"/>
            <a:chExt cx="5863765" cy="3072480"/>
          </a:xfrm>
        </p:grpSpPr>
        <p:sp>
          <p:nvSpPr>
            <p:cNvPr id="7" name="Rectangle 6"/>
            <p:cNvSpPr/>
            <p:nvPr/>
          </p:nvSpPr>
          <p:spPr>
            <a:xfrm>
              <a:off x="6071778" y="4277424"/>
              <a:ext cx="5863765" cy="307248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p:nvGrpSpPr>
          <p:grpSpPr>
            <a:xfrm>
              <a:off x="6071778" y="4277424"/>
              <a:ext cx="5863765" cy="3065067"/>
              <a:chOff x="11716735" y="3672829"/>
              <a:chExt cx="5831777" cy="3102811"/>
            </a:xfrm>
            <a:solidFill>
              <a:schemeClr val="bg1"/>
            </a:solidFill>
          </p:grpSpPr>
          <p:sp>
            <p:nvSpPr>
              <p:cNvPr id="4" name="TextBox 3"/>
              <p:cNvSpPr txBox="1"/>
              <p:nvPr/>
            </p:nvSpPr>
            <p:spPr>
              <a:xfrm>
                <a:off x="13024325" y="3788613"/>
                <a:ext cx="3216595" cy="405037"/>
              </a:xfrm>
              <a:prstGeom prst="rect">
                <a:avLst/>
              </a:prstGeom>
              <a:noFill/>
            </p:spPr>
            <p:txBody>
              <a:bodyPr wrap="square" rtlCol="0">
                <a:spAutoFit/>
              </a:bodyPr>
              <a:lstStyle/>
              <a:p>
                <a:pPr algn="ctr"/>
                <a:r>
                  <a:rPr lang="en-US" sz="2000" b="1" dirty="0" smtClean="0"/>
                  <a:t>Employees by Department</a:t>
                </a:r>
                <a:endParaRPr lang="en-US" sz="2000" b="1" dirty="0"/>
              </a:p>
            </p:txBody>
          </p:sp>
          <p:graphicFrame>
            <p:nvGraphicFramePr>
              <p:cNvPr id="18" name="Chart 17"/>
              <p:cNvGraphicFramePr>
                <a:graphicFrameLocks/>
              </p:cNvGraphicFramePr>
              <p:nvPr>
                <p:extLst>
                  <p:ext uri="{D42A27DB-BD31-4B8C-83A1-F6EECF244321}">
                    <p14:modId xmlns:p14="http://schemas.microsoft.com/office/powerpoint/2010/main" val="3573163213"/>
                  </p:ext>
                </p:extLst>
              </p:nvPr>
            </p:nvGraphicFramePr>
            <p:xfrm>
              <a:off x="11716735" y="3672829"/>
              <a:ext cx="5831777" cy="3102811"/>
            </p:xfrm>
            <a:graphic>
              <a:graphicData uri="http://schemas.openxmlformats.org/drawingml/2006/chart">
                <c:chart xmlns:c="http://schemas.openxmlformats.org/drawingml/2006/chart" xmlns:r="http://schemas.openxmlformats.org/officeDocument/2006/relationships" r:id="rId8"/>
              </a:graphicData>
            </a:graphic>
          </p:graphicFrame>
        </p:grpSp>
      </p:grpSp>
    </p:spTree>
    <p:extLst>
      <p:ext uri="{BB962C8B-B14F-4D97-AF65-F5344CB8AC3E}">
        <p14:creationId xmlns:p14="http://schemas.microsoft.com/office/powerpoint/2010/main" val="1130897094"/>
      </p:ext>
    </p:extLst>
  </p:cSld>
  <p:clrMapOvr>
    <a:masterClrMapping/>
  </p:clrMapOvr>
  <p:transition xmlns:p14="http://schemas.microsoft.com/office/powerpoint/2010/main" spd="slow" advClick="0">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Nationwide Open Access Wireless Network</a:t>
            </a:r>
            <a:endParaRPr lang="en-US" dirty="0"/>
          </a:p>
        </p:txBody>
      </p:sp>
      <p:sp>
        <p:nvSpPr>
          <p:cNvPr id="4" name="Date Placeholder 3"/>
          <p:cNvSpPr>
            <a:spLocks noGrp="1"/>
          </p:cNvSpPr>
          <p:nvPr>
            <p:ph type="dt" sz="half" idx="2"/>
          </p:nvPr>
        </p:nvSpPr>
        <p:spPr/>
        <p:txBody>
          <a:bodyPr/>
          <a:lstStyle/>
          <a:p>
            <a:fld id="{04C24968-D105-4914-B2AF-11D9A360D100}" type="datetime1">
              <a:rPr lang="en-US" smtClean="0"/>
              <a:pPr/>
              <a:t>15/09/22</a:t>
            </a:fld>
            <a:endParaRPr lang="en-US" dirty="0"/>
          </a:p>
        </p:txBody>
      </p:sp>
      <p:pic>
        <p:nvPicPr>
          <p:cNvPr id="5" name="Picture 4" descr="Screen Shot 2015-06-18 at 7.05.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399" y="2055181"/>
            <a:ext cx="10518446" cy="3264707"/>
          </a:xfrm>
          <a:prstGeom prst="rect">
            <a:avLst/>
          </a:prstGeom>
        </p:spPr>
      </p:pic>
    </p:spTree>
    <p:extLst>
      <p:ext uri="{BB962C8B-B14F-4D97-AF65-F5344CB8AC3E}">
        <p14:creationId xmlns:p14="http://schemas.microsoft.com/office/powerpoint/2010/main" val="37447569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Open Access - Infrastructure </a:t>
            </a:r>
            <a:r>
              <a:rPr lang="en-ZA" dirty="0"/>
              <a:t>as a </a:t>
            </a:r>
            <a:r>
              <a:rPr lang="en-ZA" u="sng" dirty="0"/>
              <a:t>Toll </a:t>
            </a:r>
            <a:r>
              <a:rPr lang="en-ZA" u="sng" dirty="0" smtClean="0"/>
              <a:t>Bridge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ZA" dirty="0" smtClean="0"/>
              <a:t>Buffet was sued for Antitrust over his newspaper “The Evening News” that according to the Carrier–Express Newspaper, due to tactics, amounted to an illegal monopoly and trying to close down the newspaper. </a:t>
            </a:r>
          </a:p>
          <a:p>
            <a:pPr marL="0" indent="0" algn="ctr">
              <a:lnSpc>
                <a:spcPct val="110000"/>
              </a:lnSpc>
              <a:buNone/>
            </a:pPr>
            <a:r>
              <a:rPr lang="en-ZA" sz="2000" dirty="0" smtClean="0">
                <a:solidFill>
                  <a:schemeClr val="accent1"/>
                </a:solidFill>
              </a:rPr>
              <a:t>Buffet was asked in the witness stand by Frederick Furth (Carrier-Express lawyer) </a:t>
            </a:r>
          </a:p>
          <a:p>
            <a:pPr marL="0" indent="0" algn="ctr">
              <a:lnSpc>
                <a:spcPct val="110000"/>
              </a:lnSpc>
              <a:buNone/>
            </a:pPr>
            <a:r>
              <a:rPr lang="en-ZA" sz="2000" dirty="0" smtClean="0">
                <a:solidFill>
                  <a:schemeClr val="accent1"/>
                </a:solidFill>
              </a:rPr>
              <a:t>if Buffet had indeed said </a:t>
            </a:r>
          </a:p>
          <a:p>
            <a:pPr marL="0" indent="0" algn="ctr">
              <a:lnSpc>
                <a:spcPct val="110000"/>
              </a:lnSpc>
              <a:buNone/>
            </a:pPr>
            <a:r>
              <a:rPr lang="en-ZA" sz="2000" dirty="0" smtClean="0">
                <a:solidFill>
                  <a:schemeClr val="accent1"/>
                </a:solidFill>
              </a:rPr>
              <a:t>“Owning a monopoly or market-dominant newspaper is like owning </a:t>
            </a:r>
            <a:r>
              <a:rPr lang="en-ZA" sz="2000" b="1" i="1" dirty="0" smtClean="0">
                <a:solidFill>
                  <a:schemeClr val="accent1"/>
                </a:solidFill>
              </a:rPr>
              <a:t>an unregulated toll-bridge</a:t>
            </a:r>
            <a:r>
              <a:rPr lang="en-ZA" sz="2000" dirty="0" smtClean="0">
                <a:solidFill>
                  <a:schemeClr val="accent1"/>
                </a:solidFill>
              </a:rPr>
              <a:t>” </a:t>
            </a:r>
          </a:p>
          <a:p>
            <a:pPr marL="0" indent="0" algn="ctr">
              <a:lnSpc>
                <a:spcPct val="110000"/>
              </a:lnSpc>
              <a:buNone/>
            </a:pPr>
            <a:r>
              <a:rPr lang="en-ZA" sz="2000" dirty="0" smtClean="0">
                <a:solidFill>
                  <a:schemeClr val="accent1"/>
                </a:solidFill>
              </a:rPr>
              <a:t>“Why”</a:t>
            </a:r>
            <a:endParaRPr lang="en-ZA" sz="2000" dirty="0">
              <a:solidFill>
                <a:schemeClr val="accent1"/>
              </a:solidFill>
            </a:endParaRPr>
          </a:p>
          <a:p>
            <a:pPr marL="0" indent="0" algn="ctr">
              <a:lnSpc>
                <a:spcPct val="110000"/>
              </a:lnSpc>
              <a:buNone/>
            </a:pPr>
            <a:r>
              <a:rPr lang="en-ZA" sz="2000" b="1" dirty="0" smtClean="0">
                <a:solidFill>
                  <a:schemeClr val="accent1"/>
                </a:solidFill>
              </a:rPr>
              <a:t>“</a:t>
            </a:r>
            <a:r>
              <a:rPr lang="en-ZA" sz="2000" b="1" dirty="0">
                <a:solidFill>
                  <a:schemeClr val="accent1"/>
                </a:solidFill>
              </a:rPr>
              <a:t>Because you have laid out the capital costs. You build in old dollars, and when there is inflation, you don’t have to keep replacing it – </a:t>
            </a:r>
            <a:r>
              <a:rPr lang="en-ZA" sz="2000" b="1" i="1" dirty="0">
                <a:solidFill>
                  <a:schemeClr val="accent1"/>
                </a:solidFill>
              </a:rPr>
              <a:t>a bridge you build only once</a:t>
            </a:r>
            <a:r>
              <a:rPr lang="en-ZA" sz="2000" b="1" dirty="0">
                <a:solidFill>
                  <a:schemeClr val="accent1"/>
                </a:solidFill>
              </a:rPr>
              <a:t>.” ”</a:t>
            </a:r>
          </a:p>
          <a:p>
            <a:pPr algn="ctr"/>
            <a:endParaRPr lang="en-ZA" dirty="0"/>
          </a:p>
          <a:p>
            <a:pPr marL="0" indent="0" algn="r">
              <a:buNone/>
            </a:pPr>
            <a:r>
              <a:rPr lang="en-ZA" sz="1400" dirty="0" smtClean="0"/>
              <a:t>“Page 397</a:t>
            </a:r>
            <a:endParaRPr lang="en-ZA" sz="1400" dirty="0"/>
          </a:p>
          <a:p>
            <a:pPr marL="0" indent="0" algn="r">
              <a:buNone/>
            </a:pPr>
            <a:r>
              <a:rPr lang="en-ZA" sz="1400" dirty="0" smtClean="0"/>
              <a:t>The </a:t>
            </a:r>
            <a:r>
              <a:rPr lang="en-ZA" sz="1400" dirty="0"/>
              <a:t>Snowball: Warren Buffett and the Business of </a:t>
            </a:r>
            <a:r>
              <a:rPr lang="en-ZA" sz="1400" dirty="0" smtClean="0"/>
              <a:t>Life By </a:t>
            </a:r>
            <a:r>
              <a:rPr lang="en-ZA" sz="1400" dirty="0"/>
              <a:t>Alice Schroede</a:t>
            </a:r>
          </a:p>
          <a:p>
            <a:pPr marL="0" indent="0" algn="r">
              <a:buNone/>
            </a:pPr>
            <a:r>
              <a:rPr lang="en-ZA" sz="1400" dirty="0"/>
              <a:t>Published by Bloomsbury, </a:t>
            </a:r>
            <a:r>
              <a:rPr lang="en-ZA" sz="1400" dirty="0" smtClean="0"/>
              <a:t>2008”</a:t>
            </a:r>
            <a:endParaRPr lang="en-ZA" sz="1400" dirty="0"/>
          </a:p>
          <a:p>
            <a:endParaRPr lang="en-US" dirty="0"/>
          </a:p>
        </p:txBody>
      </p:sp>
      <p:sp>
        <p:nvSpPr>
          <p:cNvPr id="4" name="Date Placeholder 3"/>
          <p:cNvSpPr>
            <a:spLocks noGrp="1"/>
          </p:cNvSpPr>
          <p:nvPr>
            <p:ph type="dt" sz="half" idx="2"/>
          </p:nvPr>
        </p:nvSpPr>
        <p:spPr/>
        <p:txBody>
          <a:bodyPr/>
          <a:lstStyle/>
          <a:p>
            <a:fld id="{04C24968-D105-4914-B2AF-11D9A360D100}" type="datetime1">
              <a:rPr lang="en-US" smtClean="0"/>
              <a:pPr/>
              <a:t>15/09/22</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708" y="4662456"/>
            <a:ext cx="2737619" cy="192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2604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to Peer (P2P) Changing the Operator Game</a:t>
            </a:r>
            <a:endParaRPr lang="en-US" dirty="0"/>
          </a:p>
        </p:txBody>
      </p:sp>
      <p:sp>
        <p:nvSpPr>
          <p:cNvPr id="4" name="Date Placeholder 3"/>
          <p:cNvSpPr>
            <a:spLocks noGrp="1"/>
          </p:cNvSpPr>
          <p:nvPr>
            <p:ph type="dt" sz="half" idx="2"/>
          </p:nvPr>
        </p:nvSpPr>
        <p:spPr/>
        <p:txBody>
          <a:bodyPr/>
          <a:lstStyle/>
          <a:p>
            <a:fld id="{04C24968-D105-4914-B2AF-11D9A360D100}" type="datetime1">
              <a:rPr lang="en-US" smtClean="0"/>
              <a:pPr/>
              <a:t>15/09/22</a:t>
            </a:fld>
            <a:endParaRPr lang="en-US" dirty="0"/>
          </a:p>
        </p:txBody>
      </p:sp>
      <p:pic>
        <p:nvPicPr>
          <p:cNvPr id="5" name="Picture 4"/>
          <p:cNvPicPr>
            <a:picLocks noChangeAspect="1"/>
          </p:cNvPicPr>
          <p:nvPr/>
        </p:nvPicPr>
        <p:blipFill>
          <a:blip r:embed="rId3"/>
          <a:stretch>
            <a:fillRect/>
          </a:stretch>
        </p:blipFill>
        <p:spPr>
          <a:xfrm>
            <a:off x="2647950" y="1249062"/>
            <a:ext cx="6896100" cy="5168900"/>
          </a:xfrm>
          <a:prstGeom prst="rect">
            <a:avLst/>
          </a:prstGeom>
        </p:spPr>
      </p:pic>
      <p:pic>
        <p:nvPicPr>
          <p:cNvPr id="3" name="Picture 2"/>
          <p:cNvPicPr>
            <a:picLocks noChangeAspect="1"/>
          </p:cNvPicPr>
          <p:nvPr/>
        </p:nvPicPr>
        <p:blipFill>
          <a:blip r:embed="rId4"/>
          <a:stretch>
            <a:fillRect/>
          </a:stretch>
        </p:blipFill>
        <p:spPr>
          <a:xfrm>
            <a:off x="600855" y="1661716"/>
            <a:ext cx="1340656" cy="1340656"/>
          </a:xfrm>
          <a:prstGeom prst="rect">
            <a:avLst/>
          </a:prstGeom>
        </p:spPr>
      </p:pic>
      <p:pic>
        <p:nvPicPr>
          <p:cNvPr id="6" name="Picture 5"/>
          <p:cNvPicPr>
            <a:picLocks noChangeAspect="1"/>
          </p:cNvPicPr>
          <p:nvPr/>
        </p:nvPicPr>
        <p:blipFill>
          <a:blip r:embed="rId5"/>
          <a:stretch>
            <a:fillRect/>
          </a:stretch>
        </p:blipFill>
        <p:spPr>
          <a:xfrm>
            <a:off x="659518" y="3265461"/>
            <a:ext cx="1223330" cy="1223330"/>
          </a:xfrm>
          <a:prstGeom prst="rect">
            <a:avLst/>
          </a:prstGeom>
        </p:spPr>
      </p:pic>
      <p:pic>
        <p:nvPicPr>
          <p:cNvPr id="8" name="Picture 7"/>
          <p:cNvPicPr>
            <a:picLocks noChangeAspect="1"/>
          </p:cNvPicPr>
          <p:nvPr/>
        </p:nvPicPr>
        <p:blipFill>
          <a:blip r:embed="rId6"/>
          <a:stretch>
            <a:fillRect/>
          </a:stretch>
        </p:blipFill>
        <p:spPr>
          <a:xfrm>
            <a:off x="648525" y="4465726"/>
            <a:ext cx="1234323" cy="1421519"/>
          </a:xfrm>
          <a:prstGeom prst="rect">
            <a:avLst/>
          </a:prstGeom>
        </p:spPr>
      </p:pic>
      <p:pic>
        <p:nvPicPr>
          <p:cNvPr id="10" name="Picture 9"/>
          <p:cNvPicPr>
            <a:picLocks noChangeAspect="1"/>
          </p:cNvPicPr>
          <p:nvPr/>
        </p:nvPicPr>
        <p:blipFill>
          <a:blip r:embed="rId7"/>
          <a:stretch>
            <a:fillRect/>
          </a:stretch>
        </p:blipFill>
        <p:spPr>
          <a:xfrm>
            <a:off x="9840224" y="1661716"/>
            <a:ext cx="2100919" cy="925470"/>
          </a:xfrm>
          <a:prstGeom prst="rect">
            <a:avLst/>
          </a:prstGeom>
        </p:spPr>
      </p:pic>
      <p:pic>
        <p:nvPicPr>
          <p:cNvPr id="11" name="Picture 10"/>
          <p:cNvPicPr>
            <a:picLocks noChangeAspect="1"/>
          </p:cNvPicPr>
          <p:nvPr/>
        </p:nvPicPr>
        <p:blipFill>
          <a:blip r:embed="rId8"/>
          <a:stretch>
            <a:fillRect/>
          </a:stretch>
        </p:blipFill>
        <p:spPr>
          <a:xfrm>
            <a:off x="9814746" y="2986133"/>
            <a:ext cx="2160776" cy="1350485"/>
          </a:xfrm>
          <a:prstGeom prst="rect">
            <a:avLst/>
          </a:prstGeom>
        </p:spPr>
      </p:pic>
      <p:pic>
        <p:nvPicPr>
          <p:cNvPr id="12" name="Picture 11"/>
          <p:cNvPicPr>
            <a:picLocks noChangeAspect="1"/>
          </p:cNvPicPr>
          <p:nvPr/>
        </p:nvPicPr>
        <p:blipFill>
          <a:blip r:embed="rId9"/>
          <a:stretch>
            <a:fillRect/>
          </a:stretch>
        </p:blipFill>
        <p:spPr>
          <a:xfrm>
            <a:off x="9784257" y="4318957"/>
            <a:ext cx="2407743" cy="1606621"/>
          </a:xfrm>
          <a:prstGeom prst="rect">
            <a:avLst/>
          </a:prstGeom>
        </p:spPr>
      </p:pic>
    </p:spTree>
    <p:extLst>
      <p:ext uri="{BB962C8B-B14F-4D97-AF65-F5344CB8AC3E}">
        <p14:creationId xmlns:p14="http://schemas.microsoft.com/office/powerpoint/2010/main" val="261579728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4C24968-D105-4914-B2AF-11D9A360D100}" type="datetime1">
              <a:rPr lang="en-US" smtClean="0"/>
              <a:pPr/>
              <a:t>15/09/22</a:t>
            </a:fld>
            <a:endParaRPr lang="en-US" dirty="0"/>
          </a:p>
        </p:txBody>
      </p:sp>
      <p:sp>
        <p:nvSpPr>
          <p:cNvPr id="5" name="Title 1"/>
          <p:cNvSpPr txBox="1">
            <a:spLocks/>
          </p:cNvSpPr>
          <p:nvPr/>
        </p:nvSpPr>
        <p:spPr>
          <a:xfrm>
            <a:off x="838200" y="365129"/>
            <a:ext cx="10515600"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mtClean="0"/>
              <a:t>Peer to Peer (P2P) Changing the Operator Game</a:t>
            </a:r>
            <a:endParaRPr lang="en-US" dirty="0"/>
          </a:p>
        </p:txBody>
      </p:sp>
      <p:sp>
        <p:nvSpPr>
          <p:cNvPr id="6" name="Date Placeholder 3"/>
          <p:cNvSpPr txBox="1">
            <a:spLocks/>
          </p:cNvSpPr>
          <p:nvPr/>
        </p:nvSpPr>
        <p:spPr>
          <a:xfrm rot="16200000">
            <a:off x="11399839" y="5095082"/>
            <a:ext cx="12192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C24968-D105-4914-B2AF-11D9A360D100}" type="datetime1">
              <a:rPr lang="en-US" smtClean="0"/>
              <a:pPr/>
              <a:t>15/09/22</a:t>
            </a:fld>
            <a:endParaRPr lang="en-US" dirty="0"/>
          </a:p>
        </p:txBody>
      </p:sp>
      <p:pic>
        <p:nvPicPr>
          <p:cNvPr id="7" name="Picture 6"/>
          <p:cNvPicPr>
            <a:picLocks noChangeAspect="1"/>
          </p:cNvPicPr>
          <p:nvPr/>
        </p:nvPicPr>
        <p:blipFill>
          <a:blip r:embed="rId2"/>
          <a:stretch>
            <a:fillRect/>
          </a:stretch>
        </p:blipFill>
        <p:spPr>
          <a:xfrm>
            <a:off x="2647950" y="1249062"/>
            <a:ext cx="6896100" cy="5168900"/>
          </a:xfrm>
          <a:prstGeom prst="rect">
            <a:avLst/>
          </a:prstGeom>
        </p:spPr>
      </p:pic>
      <p:pic>
        <p:nvPicPr>
          <p:cNvPr id="8" name="Picture 7"/>
          <p:cNvPicPr>
            <a:picLocks noChangeAspect="1"/>
          </p:cNvPicPr>
          <p:nvPr/>
        </p:nvPicPr>
        <p:blipFill>
          <a:blip r:embed="rId3"/>
          <a:stretch>
            <a:fillRect/>
          </a:stretch>
        </p:blipFill>
        <p:spPr>
          <a:xfrm>
            <a:off x="600855" y="1661716"/>
            <a:ext cx="1340656" cy="1340656"/>
          </a:xfrm>
          <a:prstGeom prst="rect">
            <a:avLst/>
          </a:prstGeom>
        </p:spPr>
      </p:pic>
      <p:pic>
        <p:nvPicPr>
          <p:cNvPr id="9" name="Picture 8"/>
          <p:cNvPicPr>
            <a:picLocks noChangeAspect="1"/>
          </p:cNvPicPr>
          <p:nvPr/>
        </p:nvPicPr>
        <p:blipFill>
          <a:blip r:embed="rId4"/>
          <a:stretch>
            <a:fillRect/>
          </a:stretch>
        </p:blipFill>
        <p:spPr>
          <a:xfrm>
            <a:off x="659518" y="3265461"/>
            <a:ext cx="1223330" cy="1223330"/>
          </a:xfrm>
          <a:prstGeom prst="rect">
            <a:avLst/>
          </a:prstGeom>
        </p:spPr>
      </p:pic>
      <p:pic>
        <p:nvPicPr>
          <p:cNvPr id="10" name="Picture 9"/>
          <p:cNvPicPr>
            <a:picLocks noChangeAspect="1"/>
          </p:cNvPicPr>
          <p:nvPr/>
        </p:nvPicPr>
        <p:blipFill>
          <a:blip r:embed="rId5"/>
          <a:stretch>
            <a:fillRect/>
          </a:stretch>
        </p:blipFill>
        <p:spPr>
          <a:xfrm>
            <a:off x="648525" y="4465726"/>
            <a:ext cx="1234323" cy="1421519"/>
          </a:xfrm>
          <a:prstGeom prst="rect">
            <a:avLst/>
          </a:prstGeom>
        </p:spPr>
      </p:pic>
      <p:pic>
        <p:nvPicPr>
          <p:cNvPr id="11" name="Picture 10"/>
          <p:cNvPicPr>
            <a:picLocks noChangeAspect="1"/>
          </p:cNvPicPr>
          <p:nvPr/>
        </p:nvPicPr>
        <p:blipFill>
          <a:blip r:embed="rId6"/>
          <a:stretch>
            <a:fillRect/>
          </a:stretch>
        </p:blipFill>
        <p:spPr>
          <a:xfrm>
            <a:off x="9840224" y="1661716"/>
            <a:ext cx="2100919" cy="925470"/>
          </a:xfrm>
          <a:prstGeom prst="rect">
            <a:avLst/>
          </a:prstGeom>
        </p:spPr>
      </p:pic>
      <p:pic>
        <p:nvPicPr>
          <p:cNvPr id="12" name="Picture 11"/>
          <p:cNvPicPr>
            <a:picLocks noChangeAspect="1"/>
          </p:cNvPicPr>
          <p:nvPr/>
        </p:nvPicPr>
        <p:blipFill>
          <a:blip r:embed="rId7"/>
          <a:stretch>
            <a:fillRect/>
          </a:stretch>
        </p:blipFill>
        <p:spPr>
          <a:xfrm>
            <a:off x="9814746" y="2986133"/>
            <a:ext cx="2160776" cy="1350485"/>
          </a:xfrm>
          <a:prstGeom prst="rect">
            <a:avLst/>
          </a:prstGeom>
        </p:spPr>
      </p:pic>
      <p:pic>
        <p:nvPicPr>
          <p:cNvPr id="13" name="Picture 12"/>
          <p:cNvPicPr>
            <a:picLocks noChangeAspect="1"/>
          </p:cNvPicPr>
          <p:nvPr/>
        </p:nvPicPr>
        <p:blipFill>
          <a:blip r:embed="rId8"/>
          <a:stretch>
            <a:fillRect/>
          </a:stretch>
        </p:blipFill>
        <p:spPr>
          <a:xfrm>
            <a:off x="9784257" y="4318957"/>
            <a:ext cx="2407743" cy="1606621"/>
          </a:xfrm>
          <a:prstGeom prst="rect">
            <a:avLst/>
          </a:prstGeom>
        </p:spPr>
      </p:pic>
      <p:sp>
        <p:nvSpPr>
          <p:cNvPr id="14" name="Rectangle 13"/>
          <p:cNvSpPr/>
          <p:nvPr/>
        </p:nvSpPr>
        <p:spPr>
          <a:xfrm>
            <a:off x="2655813" y="1182692"/>
            <a:ext cx="6942455" cy="529375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endParaRPr lang="en-US" dirty="0" smtClean="0"/>
          </a:p>
          <a:p>
            <a:endParaRPr lang="en-US" dirty="0" smtClean="0"/>
          </a:p>
          <a:p>
            <a:endParaRPr lang="en-US" dirty="0" smtClean="0"/>
          </a:p>
          <a:p>
            <a:endParaRPr lang="en-US" dirty="0" smtClean="0"/>
          </a:p>
          <a:p>
            <a:r>
              <a:rPr lang="en-US" dirty="0" smtClean="0"/>
              <a:t>“In 2012, the World Bank calculated that a </a:t>
            </a:r>
            <a:r>
              <a:rPr lang="en-US" b="1" dirty="0" smtClean="0"/>
              <a:t>10% increase in fixed broadband penetration in developing countries would result in a 1.35% increase in GDP growth</a:t>
            </a:r>
            <a:r>
              <a:rPr lang="en-US" dirty="0" smtClean="0"/>
              <a:t>. A more recent study found that </a:t>
            </a:r>
            <a:r>
              <a:rPr lang="en-US" b="1" dirty="0" smtClean="0"/>
              <a:t>doubling</a:t>
            </a:r>
            <a:r>
              <a:rPr lang="en-US" dirty="0" smtClean="0"/>
              <a:t> mobile data usage leads to a </a:t>
            </a:r>
            <a:r>
              <a:rPr lang="en-US" b="1" dirty="0" smtClean="0"/>
              <a:t>0.5% increase in GDP growth</a:t>
            </a:r>
            <a:r>
              <a:rPr lang="en-US" dirty="0" smtClean="0"/>
              <a:t>.” </a:t>
            </a:r>
          </a:p>
          <a:p>
            <a:r>
              <a:rPr lang="en-US" dirty="0" smtClean="0"/>
              <a:t>			</a:t>
            </a:r>
          </a:p>
          <a:p>
            <a:r>
              <a:rPr lang="en-US" dirty="0"/>
              <a:t>	</a:t>
            </a:r>
            <a:r>
              <a:rPr lang="en-US" sz="1400" dirty="0" smtClean="0"/>
              <a:t>By </a:t>
            </a:r>
            <a:r>
              <a:rPr lang="en-US" sz="1400" dirty="0" err="1" smtClean="0"/>
              <a:t>Mmusi</a:t>
            </a:r>
            <a:r>
              <a:rPr lang="en-US" sz="1400" dirty="0" smtClean="0"/>
              <a:t> </a:t>
            </a:r>
            <a:r>
              <a:rPr lang="en-US" sz="1400" dirty="0" err="1" smtClean="0"/>
              <a:t>Maimane</a:t>
            </a:r>
            <a:r>
              <a:rPr lang="en-US" sz="1400" dirty="0" smtClean="0"/>
              <a:t> “in The Daily Maverick - Every cent invested in ICT will pay 	off in growth and jobs”</a:t>
            </a:r>
            <a:r>
              <a:rPr lang="en-US" sz="1400" dirty="0"/>
              <a:t> </a:t>
            </a:r>
            <a:endParaRPr lang="en-US" sz="1400" dirty="0" smtClean="0"/>
          </a:p>
          <a:p>
            <a:endParaRPr lang="en-US" dirty="0"/>
          </a:p>
          <a:p>
            <a:r>
              <a:rPr lang="en-US" dirty="0" smtClean="0"/>
              <a:t>Consider that with SA Connect, South </a:t>
            </a:r>
            <a:r>
              <a:rPr lang="en-US" dirty="0"/>
              <a:t>Africa NDP targets universal average download speed of 100Mbps by 2030, and average user experience of 5Mbps to be reached by 2016 and available to 50% of the population (90% by 2020</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4089702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306" y="4237463"/>
            <a:ext cx="10229388" cy="1754326"/>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“Traditional mobile communication is being disrupted - </a:t>
            </a:r>
            <a:r>
              <a:rPr lang="en-US" dirty="0" smtClean="0"/>
              <a:t>voice, SMS and MMS are all on the chopping block as far as consumers are concerned. </a:t>
            </a:r>
            <a:r>
              <a:rPr lang="en-US" dirty="0" smtClean="0">
                <a:solidFill>
                  <a:srgbClr val="FF0000"/>
                </a:solidFill>
              </a:rPr>
              <a:t>And where does this leave operators? Increasingly looped out of their customers’ experience and with the technology they’ve spent billions of dollars and years investing in now leaning towards irrelevance. </a:t>
            </a:r>
          </a:p>
          <a:p>
            <a:r>
              <a:rPr lang="en-US" dirty="0" smtClean="0">
                <a:solidFill>
                  <a:schemeClr val="tx1"/>
                </a:solidFill>
              </a:rPr>
              <a:t>The loss of those services by the operators to OTT apps translates into a loss in revenue of nearly $479 billion from 2013 to 2020, </a:t>
            </a:r>
            <a:r>
              <a:rPr lang="en-US" dirty="0" smtClean="0"/>
              <a:t>with $71 billion of that loss realized in 2013 alone, according to Ovum…”**</a:t>
            </a:r>
          </a:p>
        </p:txBody>
      </p:sp>
      <p:sp>
        <p:nvSpPr>
          <p:cNvPr id="2" name="Title 1"/>
          <p:cNvSpPr>
            <a:spLocks noGrp="1"/>
          </p:cNvSpPr>
          <p:nvPr>
            <p:ph type="title"/>
          </p:nvPr>
        </p:nvSpPr>
        <p:spPr/>
        <p:txBody>
          <a:bodyPr/>
          <a:lstStyle/>
          <a:p>
            <a:r>
              <a:rPr lang="en-US" dirty="0" smtClean="0"/>
              <a:t>Shifting Priorities for MNO’s – Bridge is not enough</a:t>
            </a:r>
            <a:endParaRPr lang="en-US" dirty="0"/>
          </a:p>
        </p:txBody>
      </p:sp>
      <p:sp>
        <p:nvSpPr>
          <p:cNvPr id="3" name="Content Placeholder 2"/>
          <p:cNvSpPr>
            <a:spLocks noGrp="1"/>
          </p:cNvSpPr>
          <p:nvPr>
            <p:ph idx="1"/>
          </p:nvPr>
        </p:nvSpPr>
        <p:spPr>
          <a:xfrm>
            <a:off x="566764" y="1360181"/>
            <a:ext cx="7484413" cy="2721165"/>
          </a:xfrm>
        </p:spPr>
        <p:txBody>
          <a:bodyPr>
            <a:noAutofit/>
          </a:bodyPr>
          <a:lstStyle/>
          <a:p>
            <a:r>
              <a:rPr lang="en-US" sz="1600" dirty="0" smtClean="0"/>
              <a:t>Verizon         purchases AOL for $4.4bn</a:t>
            </a:r>
          </a:p>
          <a:p>
            <a:pPr marL="457200" lvl="1" indent="0">
              <a:buNone/>
            </a:pPr>
            <a:r>
              <a:rPr lang="en-US" sz="1600" dirty="0" smtClean="0"/>
              <a:t>“Both </a:t>
            </a:r>
            <a:r>
              <a:rPr lang="en-US" sz="1600" dirty="0"/>
              <a:t>Verizon and AOL have talked up how their union will swell the mobile video and TV market, </a:t>
            </a:r>
            <a:r>
              <a:rPr lang="en-US" sz="1600" i="1" dirty="0" smtClean="0"/>
              <a:t>signaling </a:t>
            </a:r>
            <a:r>
              <a:rPr lang="en-US" sz="1600" i="1" dirty="0"/>
              <a:t>how ad tech - not content - will be at the fore of the merged media offering</a:t>
            </a:r>
            <a:r>
              <a:rPr lang="en-US" sz="1600" dirty="0"/>
              <a:t> for </a:t>
            </a:r>
            <a:r>
              <a:rPr lang="en-US" sz="1600" dirty="0" smtClean="0"/>
              <a:t>advertisers.</a:t>
            </a:r>
            <a:br>
              <a:rPr lang="en-US" sz="1600" dirty="0" smtClean="0"/>
            </a:br>
            <a:r>
              <a:rPr lang="en-US" sz="1600" dirty="0" smtClean="0"/>
              <a:t/>
            </a:r>
            <a:br>
              <a:rPr lang="en-US" sz="1600" dirty="0" smtClean="0"/>
            </a:br>
            <a:r>
              <a:rPr lang="en-US" sz="1600" i="1" dirty="0" smtClean="0"/>
              <a:t>Verizon </a:t>
            </a:r>
            <a:r>
              <a:rPr lang="en-US" sz="1600" i="1" dirty="0"/>
              <a:t>sees the transformation of smartphones into a primary channel for TV </a:t>
            </a:r>
            <a:r>
              <a:rPr lang="en-US" sz="1600" i="1" dirty="0" smtClean="0"/>
              <a:t>content. </a:t>
            </a:r>
            <a:br>
              <a:rPr lang="en-US" sz="1600" i="1" dirty="0" smtClean="0"/>
            </a:br>
            <a:endParaRPr lang="en-US" sz="1600" i="1" dirty="0" smtClean="0"/>
          </a:p>
          <a:p>
            <a:pPr marL="457200" lvl="1" indent="0">
              <a:buNone/>
            </a:pPr>
            <a:r>
              <a:rPr lang="en-US" sz="1600" dirty="0" smtClean="0"/>
              <a:t>The </a:t>
            </a:r>
            <a:r>
              <a:rPr lang="en-US" sz="1600" dirty="0"/>
              <a:t>telecoms firm said the acquisition would </a:t>
            </a:r>
            <a:r>
              <a:rPr lang="en-US" sz="1600" b="1" dirty="0"/>
              <a:t>“further drive its over the top </a:t>
            </a:r>
            <a:r>
              <a:rPr lang="en-US" sz="1600" b="1" dirty="0" smtClean="0"/>
              <a:t>video </a:t>
            </a:r>
            <a:r>
              <a:rPr lang="en-US" sz="1600" b="1" dirty="0"/>
              <a:t>strategy, </a:t>
            </a:r>
            <a:r>
              <a:rPr lang="en-US" sz="1600" b="1" dirty="0">
                <a:solidFill>
                  <a:srgbClr val="FF0000"/>
                </a:solidFill>
              </a:rPr>
              <a:t>showing that it wants to make a profit from content instead of just serving it</a:t>
            </a:r>
            <a:r>
              <a:rPr lang="en-US" sz="1600" b="1" dirty="0" smtClean="0"/>
              <a:t>.”*</a:t>
            </a:r>
            <a:endParaRPr lang="en-US" sz="1400" b="1" dirty="0"/>
          </a:p>
        </p:txBody>
      </p:sp>
      <p:pic>
        <p:nvPicPr>
          <p:cNvPr id="7" name="Picture 6"/>
          <p:cNvPicPr>
            <a:picLocks noChangeAspect="1"/>
          </p:cNvPicPr>
          <p:nvPr/>
        </p:nvPicPr>
        <p:blipFill>
          <a:blip r:embed="rId3"/>
          <a:stretch>
            <a:fillRect/>
          </a:stretch>
        </p:blipFill>
        <p:spPr>
          <a:xfrm>
            <a:off x="782260" y="1048698"/>
            <a:ext cx="1137919" cy="605563"/>
          </a:xfrm>
          <a:prstGeom prst="rect">
            <a:avLst/>
          </a:prstGeom>
        </p:spPr>
      </p:pic>
      <p:pic>
        <p:nvPicPr>
          <p:cNvPr id="9" name="Picture 8" descr="Screen Shot 2015-07-11 at 6.39.16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7366" y="1222890"/>
            <a:ext cx="3912135" cy="2828720"/>
          </a:xfrm>
          <a:prstGeom prst="rect">
            <a:avLst/>
          </a:prstGeom>
        </p:spPr>
      </p:pic>
      <p:sp>
        <p:nvSpPr>
          <p:cNvPr id="5" name="Rectangle 4"/>
          <p:cNvSpPr/>
          <p:nvPr/>
        </p:nvSpPr>
        <p:spPr>
          <a:xfrm>
            <a:off x="4854498" y="6070278"/>
            <a:ext cx="5813502" cy="338554"/>
          </a:xfrm>
          <a:prstGeom prst="rect">
            <a:avLst/>
          </a:prstGeom>
        </p:spPr>
        <p:txBody>
          <a:bodyPr wrap="square">
            <a:spAutoFit/>
          </a:bodyPr>
          <a:lstStyle/>
          <a:p>
            <a:pPr lvl="1"/>
            <a:r>
              <a:rPr lang="en-US" sz="800" dirty="0" smtClean="0">
                <a:latin typeface="Calibri (Body)"/>
                <a:hlinkClick r:id="rId5"/>
              </a:rPr>
              <a:t>*http</a:t>
            </a:r>
            <a:r>
              <a:rPr lang="en-US" sz="800" dirty="0">
                <a:latin typeface="Calibri (Body)"/>
                <a:hlinkClick r:id="rId5"/>
              </a:rPr>
              <a:t>://</a:t>
            </a:r>
            <a:r>
              <a:rPr lang="en-US" sz="800" dirty="0" smtClean="0">
                <a:latin typeface="Calibri (Body)"/>
                <a:hlinkClick r:id="rId5"/>
              </a:rPr>
              <a:t>www.thedrum.com/news/2015/05/13/what-verizon-s-44bn-aol-purchase-means-media-focused-advertisers</a:t>
            </a:r>
            <a:endParaRPr lang="en-US" sz="800" dirty="0" smtClean="0">
              <a:latin typeface="Calibri (Body)"/>
            </a:endParaRPr>
          </a:p>
          <a:p>
            <a:pPr lvl="1"/>
            <a:r>
              <a:rPr lang="en-US" sz="800" dirty="0" smtClean="0">
                <a:latin typeface="Calibri (Body)"/>
              </a:rPr>
              <a:t>**Making </a:t>
            </a:r>
            <a:r>
              <a:rPr lang="en-US" sz="800" dirty="0">
                <a:latin typeface="Calibri (Body)"/>
              </a:rPr>
              <a:t>Sense of the Meteoric Rise of OTT Apps Posted by Tristan Barnum on October 29 </a:t>
            </a:r>
            <a:r>
              <a:rPr lang="en-US" sz="800" dirty="0" smtClean="0">
                <a:latin typeface="Calibri (Body)"/>
              </a:rPr>
              <a:t>2013</a:t>
            </a:r>
            <a:endParaRPr lang="en-US" sz="800" dirty="0">
              <a:latin typeface="Calibri (Body)"/>
            </a:endParaRPr>
          </a:p>
        </p:txBody>
      </p:sp>
    </p:spTree>
    <p:extLst>
      <p:ext uri="{BB962C8B-B14F-4D97-AF65-F5344CB8AC3E}">
        <p14:creationId xmlns:p14="http://schemas.microsoft.com/office/powerpoint/2010/main" val="349356327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677"/>
            <a:ext cx="10515600" cy="779463"/>
          </a:xfrm>
          <a:prstGeom prst="stripedRightArrow">
            <a:avLst/>
          </a:prstGeom>
        </p:spPr>
        <p:txBody>
          <a:bodyPr>
            <a:normAutofit fontScale="90000"/>
          </a:bodyPr>
          <a:lstStyle/>
          <a:p>
            <a:r>
              <a:rPr lang="en-US" dirty="0" smtClean="0"/>
              <a:t>The Microwave Vendor Challenge </a:t>
            </a:r>
            <a:br>
              <a:rPr lang="en-US" dirty="0" smtClean="0"/>
            </a:br>
            <a:r>
              <a:rPr lang="en-US" sz="2700" dirty="0" smtClean="0"/>
              <a:t>Share Price over the last 3-5 years </a:t>
            </a:r>
            <a:endParaRPr lang="en-US" dirty="0"/>
          </a:p>
        </p:txBody>
      </p:sp>
      <p:pic>
        <p:nvPicPr>
          <p:cNvPr id="3" name="Picture 2" descr="Screen Shot 2015-07-11 at 12.40.5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462" y="3652904"/>
            <a:ext cx="5176337" cy="2601095"/>
          </a:xfrm>
          <a:prstGeom prst="rect">
            <a:avLst/>
          </a:prstGeom>
        </p:spPr>
      </p:pic>
      <p:pic>
        <p:nvPicPr>
          <p:cNvPr id="4" name="Picture 3" descr="Screen Shot 2015-07-11 at 12.42.12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461" y="1204750"/>
            <a:ext cx="5176338" cy="2495188"/>
          </a:xfrm>
          <a:prstGeom prst="rect">
            <a:avLst/>
          </a:prstGeom>
        </p:spPr>
      </p:pic>
      <p:pic>
        <p:nvPicPr>
          <p:cNvPr id="5" name="Picture 4" descr="Screen Shot 2015-07-11 at 12.43.36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214" y="3741355"/>
            <a:ext cx="5065909" cy="2623882"/>
          </a:xfrm>
          <a:prstGeom prst="rect">
            <a:avLst/>
          </a:prstGeom>
        </p:spPr>
      </p:pic>
      <p:pic>
        <p:nvPicPr>
          <p:cNvPr id="14" name="Picture 13" descr="Screen Shot 2015-07-11 at 12.44.37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17" y="1235290"/>
            <a:ext cx="5079056" cy="2450841"/>
          </a:xfrm>
          <a:prstGeom prst="rect">
            <a:avLst/>
          </a:prstGeom>
        </p:spPr>
      </p:pic>
      <p:sp>
        <p:nvSpPr>
          <p:cNvPr id="11" name="Striped Right Arrow 10"/>
          <p:cNvSpPr/>
          <p:nvPr/>
        </p:nvSpPr>
        <p:spPr>
          <a:xfrm rot="1116601">
            <a:off x="1903914" y="2425886"/>
            <a:ext cx="3055203" cy="342044"/>
          </a:xfrm>
          <a:prstGeom prst="stripedRightArrow">
            <a:avLst/>
          </a:prstGeom>
          <a:solidFill>
            <a:srgbClr val="CC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triped Right Arrow 11"/>
          <p:cNvSpPr/>
          <p:nvPr/>
        </p:nvSpPr>
        <p:spPr>
          <a:xfrm rot="1116601">
            <a:off x="7700759" y="2338396"/>
            <a:ext cx="3055203" cy="342044"/>
          </a:xfrm>
          <a:prstGeom prst="stripedRightArrow">
            <a:avLst/>
          </a:prstGeom>
          <a:solidFill>
            <a:srgbClr val="CC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triped Right Arrow 12"/>
          <p:cNvSpPr/>
          <p:nvPr/>
        </p:nvSpPr>
        <p:spPr>
          <a:xfrm rot="1116601">
            <a:off x="7853159" y="4762667"/>
            <a:ext cx="3055203" cy="342044"/>
          </a:xfrm>
          <a:prstGeom prst="stripedRightArrow">
            <a:avLst/>
          </a:prstGeom>
          <a:solidFill>
            <a:srgbClr val="CC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1116601">
            <a:off x="1901093" y="4934822"/>
            <a:ext cx="3055203" cy="342044"/>
          </a:xfrm>
          <a:prstGeom prst="stripedRightArrow">
            <a:avLst/>
          </a:prstGeom>
          <a:solidFill>
            <a:srgbClr val="CC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1714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t>
            </a:r>
            <a:r>
              <a:rPr lang="en-US" dirty="0"/>
              <a:t>w</a:t>
            </a:r>
            <a:r>
              <a:rPr lang="en-US" dirty="0" smtClean="0"/>
              <a:t>ireless networks be Open Access?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Is there a way to overcome;</a:t>
            </a:r>
          </a:p>
          <a:p>
            <a:pPr marL="0" indent="0">
              <a:buNone/>
            </a:pPr>
            <a:endParaRPr lang="en-US" dirty="0" smtClean="0"/>
          </a:p>
          <a:p>
            <a:pPr lvl="1">
              <a:buFont typeface="Wingdings" panose="05000000000000000000" pitchFamily="2" charset="2"/>
              <a:buChar char="Ø"/>
            </a:pPr>
            <a:r>
              <a:rPr lang="en-US" dirty="0" smtClean="0"/>
              <a:t>Regulatory obstacles</a:t>
            </a:r>
          </a:p>
          <a:p>
            <a:pPr lvl="1">
              <a:buFont typeface="Wingdings" panose="05000000000000000000" pitchFamily="2" charset="2"/>
              <a:buChar char="Ø"/>
            </a:pPr>
            <a:r>
              <a:rPr lang="en-US" dirty="0" smtClean="0"/>
              <a:t>Commercial obstacles </a:t>
            </a:r>
          </a:p>
          <a:p>
            <a:pPr lvl="1">
              <a:buFont typeface="Wingdings" panose="05000000000000000000" pitchFamily="2" charset="2"/>
              <a:buChar char="Ø"/>
            </a:pPr>
            <a:r>
              <a:rPr lang="en-US" dirty="0" smtClean="0"/>
              <a:t>Operational issues</a:t>
            </a:r>
          </a:p>
          <a:p>
            <a:pPr marL="0" indent="0">
              <a:buNone/>
            </a:pPr>
            <a:endParaRPr lang="en-US" dirty="0" smtClean="0"/>
          </a:p>
          <a:p>
            <a:pPr marL="0" indent="0">
              <a:buNone/>
            </a:pPr>
            <a:r>
              <a:rPr lang="en-US" dirty="0" smtClean="0"/>
              <a:t>Is there a way to adopt a </a:t>
            </a:r>
            <a:r>
              <a:rPr lang="en-US" dirty="0"/>
              <a:t>wholesale-only open-access network model in SA, with </a:t>
            </a:r>
            <a:r>
              <a:rPr lang="en-US" dirty="0" smtClean="0"/>
              <a:t>the separation </a:t>
            </a:r>
            <a:r>
              <a:rPr lang="en-US" dirty="0"/>
              <a:t>between </a:t>
            </a:r>
            <a:r>
              <a:rPr lang="en-US" dirty="0" smtClean="0"/>
              <a:t>the Network Operator and Services </a:t>
            </a:r>
            <a:r>
              <a:rPr lang="en-US" dirty="0"/>
              <a:t>P</a:t>
            </a:r>
            <a:r>
              <a:rPr lang="en-US" dirty="0" smtClean="0"/>
              <a:t>roviders?</a:t>
            </a:r>
          </a:p>
          <a:p>
            <a:pPr marL="0" indent="0">
              <a:buNone/>
            </a:pPr>
            <a:endParaRPr lang="en-US" dirty="0" smtClean="0"/>
          </a:p>
          <a:p>
            <a:pPr marL="0" indent="0">
              <a:buNone/>
            </a:pPr>
            <a:r>
              <a:rPr lang="en-US" dirty="0" smtClean="0"/>
              <a:t>Open Access would need to be a compilation of Layer 2 technologies to reach SA / Africa.</a:t>
            </a:r>
          </a:p>
          <a:p>
            <a:pPr lvl="1"/>
            <a:r>
              <a:rPr lang="en-US" dirty="0" smtClean="0"/>
              <a:t>Wi-Fi</a:t>
            </a:r>
          </a:p>
          <a:p>
            <a:pPr lvl="1"/>
            <a:r>
              <a:rPr lang="en-US" dirty="0" smtClean="0"/>
              <a:t>Mobile (3G, WiMAX and LTE)</a:t>
            </a:r>
          </a:p>
          <a:p>
            <a:pPr lvl="1"/>
            <a:r>
              <a:rPr lang="en-US" dirty="0" smtClean="0"/>
              <a:t>Wireless PtP &amp; </a:t>
            </a:r>
            <a:r>
              <a:rPr lang="en-US" dirty="0" err="1" smtClean="0"/>
              <a:t>PtMP</a:t>
            </a:r>
            <a:endParaRPr lang="en-US" dirty="0" smtClean="0"/>
          </a:p>
          <a:p>
            <a:pPr lvl="1"/>
            <a:r>
              <a:rPr lang="en-US" dirty="0" smtClean="0"/>
              <a:t>Satellite</a:t>
            </a:r>
          </a:p>
          <a:p>
            <a:pPr lvl="1"/>
            <a:r>
              <a:rPr lang="en-US" dirty="0" smtClean="0"/>
              <a:t>Fixed Line (</a:t>
            </a:r>
            <a:r>
              <a:rPr lang="en-US" dirty="0" err="1" smtClean="0"/>
              <a:t>xDSL</a:t>
            </a:r>
            <a:r>
              <a:rPr lang="en-US" dirty="0" smtClean="0"/>
              <a:t>)</a:t>
            </a:r>
          </a:p>
          <a:p>
            <a:pPr lvl="1"/>
            <a:r>
              <a:rPr lang="en-US" dirty="0" err="1" smtClean="0"/>
              <a:t>Fibre</a:t>
            </a:r>
            <a:endParaRPr lang="en-US" dirty="0"/>
          </a:p>
          <a:p>
            <a:endParaRPr lang="en-US" dirty="0"/>
          </a:p>
        </p:txBody>
      </p:sp>
      <p:sp>
        <p:nvSpPr>
          <p:cNvPr id="4" name="Date Placeholder 3"/>
          <p:cNvSpPr>
            <a:spLocks noGrp="1"/>
          </p:cNvSpPr>
          <p:nvPr>
            <p:ph type="dt" sz="half" idx="2"/>
          </p:nvPr>
        </p:nvSpPr>
        <p:spPr/>
        <p:txBody>
          <a:bodyPr/>
          <a:lstStyle/>
          <a:p>
            <a:fld id="{04C24968-D105-4914-B2AF-11D9A360D100}" type="datetime1">
              <a:rPr lang="en-US" smtClean="0"/>
              <a:pPr/>
              <a:t>15/09/22</a:t>
            </a:fld>
            <a:endParaRPr lang="en-US" dirty="0"/>
          </a:p>
        </p:txBody>
      </p:sp>
    </p:spTree>
    <p:extLst>
      <p:ext uri="{BB962C8B-B14F-4D97-AF65-F5344CB8AC3E}">
        <p14:creationId xmlns:p14="http://schemas.microsoft.com/office/powerpoint/2010/main" val="11503893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6318</TotalTime>
  <Words>1321</Words>
  <Application>Microsoft Macintosh PowerPoint</Application>
  <PresentationFormat>Custom</PresentationFormat>
  <Paragraphs>144</Paragraphs>
  <Slides>14</Slides>
  <Notes>8</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15" baseType="lpstr">
      <vt:lpstr>Office Theme</vt:lpstr>
      <vt:lpstr>WAPA IV – OPEN ACCESS</vt:lpstr>
      <vt:lpstr>PowerPoint Presentation</vt:lpstr>
      <vt:lpstr>Nationwide Open Access Wireless Network</vt:lpstr>
      <vt:lpstr>Open Access - Infrastructure as a Toll Bridge</vt:lpstr>
      <vt:lpstr>Peer to Peer (P2P) Changing the Operator Game</vt:lpstr>
      <vt:lpstr>PowerPoint Presentation</vt:lpstr>
      <vt:lpstr>Shifting Priorities for MNO’s – Bridge is not enough</vt:lpstr>
      <vt:lpstr>The Microwave Vendor Challenge  Share Price over the last 3-5 years </vt:lpstr>
      <vt:lpstr>Can wireless networks be Open Access?</vt:lpstr>
      <vt:lpstr>Open Access - The Spectrum / Technology Reality</vt:lpstr>
      <vt:lpstr>The Spectrum Challenge</vt:lpstr>
      <vt:lpstr>The Spectrum Challenge</vt:lpstr>
      <vt:lpstr>Wireless Open Access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Azran</dc:creator>
  <cp:lastModifiedBy>Nick Ehrke</cp:lastModifiedBy>
  <cp:revision>291</cp:revision>
  <dcterms:created xsi:type="dcterms:W3CDTF">2014-12-17T16:31:03Z</dcterms:created>
  <dcterms:modified xsi:type="dcterms:W3CDTF">2015-09-22T06:53:10Z</dcterms:modified>
</cp:coreProperties>
</file>