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9" r:id="rId5"/>
    <p:sldId id="262" r:id="rId6"/>
    <p:sldId id="264" r:id="rId7"/>
    <p:sldId id="263" r:id="rId8"/>
    <p:sldId id="265" r:id="rId9"/>
    <p:sldId id="266" r:id="rId10"/>
    <p:sldId id="268" r:id="rId11"/>
    <p:sldId id="267" r:id="rId12"/>
    <p:sldId id="273" r:id="rId13"/>
    <p:sldId id="274" r:id="rId14"/>
    <p:sldId id="275" r:id="rId15"/>
    <p:sldId id="259" r:id="rId16"/>
    <p:sldId id="260" r:id="rId17"/>
    <p:sldId id="270" r:id="rId18"/>
    <p:sldId id="261" r:id="rId19"/>
    <p:sldId id="276" r:id="rId20"/>
    <p:sldId id="277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BD9C0-15E8-42E6-886D-C3A727F12CB4}" type="datetimeFigureOut">
              <a:rPr lang="en-ZA" smtClean="0"/>
              <a:t>2016/06/07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1D99F-870A-4A60-8B60-761CAD14C2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7464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ZA" dirty="0" smtClean="0"/>
              <a:t>Curve represents a Dish antenna</a:t>
            </a:r>
          </a:p>
          <a:p>
            <a:pPr>
              <a:spcBef>
                <a:spcPct val="0"/>
              </a:spcBef>
            </a:pPr>
            <a:r>
              <a:rPr lang="en-ZA" dirty="0" smtClean="0"/>
              <a:t>Triangle represents the beam transmitted by the dish antenna</a:t>
            </a:r>
          </a:p>
          <a:p>
            <a:pPr>
              <a:spcBef>
                <a:spcPct val="0"/>
              </a:spcBef>
            </a:pPr>
            <a:r>
              <a:rPr lang="en-ZA" dirty="0" smtClean="0"/>
              <a:t>The two dishes are aimed accurately at each other. </a:t>
            </a:r>
            <a:r>
              <a:rPr lang="en-ZA" dirty="0" smtClean="0">
                <a:solidFill>
                  <a:srgbClr val="FF0000"/>
                </a:solidFill>
              </a:rPr>
              <a:t>Red</a:t>
            </a:r>
            <a:r>
              <a:rPr lang="en-ZA" dirty="0" smtClean="0"/>
              <a:t> antenna may have as much as 30dB gain for the </a:t>
            </a:r>
            <a:r>
              <a:rPr lang="en-ZA" dirty="0" smtClean="0">
                <a:solidFill>
                  <a:srgbClr val="3333FF"/>
                </a:solidFill>
              </a:rPr>
              <a:t>Blue</a:t>
            </a:r>
            <a:r>
              <a:rPr lang="en-ZA" dirty="0" smtClean="0"/>
              <a:t> antenna, compared to signals from other directions. Similarly for the Blue antenna selectively receiving the Red signal.</a:t>
            </a:r>
          </a:p>
        </p:txBody>
      </p:sp>
      <p:sp>
        <p:nvSpPr>
          <p:cNvPr id="91140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684471" indent="-263258"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053032" indent="-210606"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474244" indent="-210606"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1895457" indent="-210606"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316670" indent="-210606" defTabSz="862901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737882" indent="-210606" defTabSz="862901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159095" indent="-210606" defTabSz="862901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580307" indent="-210606" defTabSz="862901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62901" fontAlgn="base">
              <a:spcBef>
                <a:spcPct val="0"/>
              </a:spcBef>
              <a:spcAft>
                <a:spcPct val="0"/>
              </a:spcAft>
            </a:pPr>
            <a:r>
              <a:rPr lang="en-ZA" sz="1300" smtClean="0"/>
              <a:t>Fundamental Skills Training: SPECTRUM FUNDAMENTALS 20120301</a:t>
            </a:r>
            <a:endParaRPr lang="en-ZA" sz="1300" dirty="0"/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684471" indent="-263258"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053032" indent="-210606"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474244" indent="-210606"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1895457" indent="-210606"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316670" indent="-210606" defTabSz="862901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737882" indent="-210606" defTabSz="862901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159095" indent="-210606" defTabSz="862901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580307" indent="-210606" defTabSz="862901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62901" fontAlgn="base">
              <a:spcBef>
                <a:spcPct val="0"/>
              </a:spcBef>
              <a:spcAft>
                <a:spcPct val="0"/>
              </a:spcAft>
            </a:pPr>
            <a:fld id="{0A46C059-5C0B-48D2-8009-1475351DC215}" type="slidenum">
              <a:rPr lang="en-ZA" sz="1300"/>
              <a:pPr defTabSz="862901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ZA" sz="13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DBAE738-DD7B-47C9-98E5-29594E07D7F0}" type="datetime1">
              <a:rPr lang="en-ZA" smtClean="0"/>
              <a:t>2016/06/07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9891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ZA" dirty="0" smtClean="0"/>
              <a:t>Many PtP Links can exist in the same geographical area, even with exactly the same frequency. Provided these links either don’t cross at all, or cross at a sufficiently oblique angle, there is no problem. However, if two beams are very close to each other in both position and angle, there is a danger of interference between the two beams. This is highlighted by the grey oval.</a:t>
            </a:r>
          </a:p>
          <a:p>
            <a:pPr>
              <a:spcBef>
                <a:spcPct val="0"/>
              </a:spcBef>
            </a:pPr>
            <a:r>
              <a:rPr lang="en-ZA" dirty="0" smtClean="0"/>
              <a:t>The process of calculating if any interference is likely to occur between uses of a frequency is called “</a:t>
            </a:r>
            <a:r>
              <a:rPr lang="en-ZA" b="1" dirty="0" smtClean="0"/>
              <a:t>coordination</a:t>
            </a:r>
            <a:r>
              <a:rPr lang="en-ZA" dirty="0" smtClean="0"/>
              <a:t>”. It is computationally intensive, and takes some time to complete. With today’s equipment, you can expect to coordinate perhaps 200 uses in 24 hours of server time.</a:t>
            </a:r>
          </a:p>
        </p:txBody>
      </p:sp>
      <p:sp>
        <p:nvSpPr>
          <p:cNvPr id="92164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684471" indent="-263258"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053032" indent="-210606"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474244" indent="-210606"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1895457" indent="-210606"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316670" indent="-210606" defTabSz="862901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737882" indent="-210606" defTabSz="862901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159095" indent="-210606" defTabSz="862901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580307" indent="-210606" defTabSz="862901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62901" fontAlgn="base">
              <a:spcBef>
                <a:spcPct val="0"/>
              </a:spcBef>
              <a:spcAft>
                <a:spcPct val="0"/>
              </a:spcAft>
            </a:pPr>
            <a:r>
              <a:rPr lang="en-ZA" sz="1300" smtClean="0"/>
              <a:t>Fundamental Skills Training: SPECTRUM FUNDAMENTALS 20120301</a:t>
            </a:r>
            <a:endParaRPr lang="en-ZA" sz="1300" dirty="0"/>
          </a:p>
        </p:txBody>
      </p:sp>
      <p:sp>
        <p:nvSpPr>
          <p:cNvPr id="9216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684471" indent="-263258"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053032" indent="-210606"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474244" indent="-210606"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1895457" indent="-210606"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316670" indent="-210606" defTabSz="862901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737882" indent="-210606" defTabSz="862901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159095" indent="-210606" defTabSz="862901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580307" indent="-210606" defTabSz="862901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62901" fontAlgn="base">
              <a:spcBef>
                <a:spcPct val="0"/>
              </a:spcBef>
              <a:spcAft>
                <a:spcPct val="0"/>
              </a:spcAft>
            </a:pPr>
            <a:fld id="{1D16E220-7D15-419A-9320-5C17524ABA3F}" type="slidenum">
              <a:rPr lang="en-ZA" sz="1300"/>
              <a:pPr defTabSz="862901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ZA" sz="13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85997D6-4675-41E7-B36A-AFB3301C65A8}" type="datetime1">
              <a:rPr lang="en-ZA" smtClean="0"/>
              <a:t>2016/06/07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653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685544"/>
            <a:ext cx="8915399" cy="2262781"/>
          </a:xfrm>
        </p:spPr>
        <p:txBody>
          <a:bodyPr/>
          <a:lstStyle/>
          <a:p>
            <a:pPr algn="ctr"/>
            <a:r>
              <a:rPr lang="en-ZA" dirty="0" smtClean="0"/>
              <a:t>Why do we have EIRP Limits?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2" y="4216547"/>
            <a:ext cx="8915399" cy="2098909"/>
          </a:xfrm>
        </p:spPr>
        <p:txBody>
          <a:bodyPr>
            <a:noAutofit/>
          </a:bodyPr>
          <a:lstStyle/>
          <a:p>
            <a:pPr algn="ctr"/>
            <a:r>
              <a:rPr lang="en-ZA" sz="2400" dirty="0" smtClean="0"/>
              <a:t>William Stucke</a:t>
            </a:r>
          </a:p>
          <a:p>
            <a:pPr algn="ctr"/>
            <a:r>
              <a:rPr lang="en-ZA" sz="2400" dirty="0" smtClean="0"/>
              <a:t>FWTF V</a:t>
            </a:r>
          </a:p>
          <a:p>
            <a:pPr algn="ctr"/>
            <a:r>
              <a:rPr lang="en-ZA" sz="2400" dirty="0" smtClean="0"/>
              <a:t>12</a:t>
            </a:r>
            <a:r>
              <a:rPr lang="en-ZA" sz="2400" baseline="30000" dirty="0" smtClean="0"/>
              <a:t>th</a:t>
            </a:r>
            <a:r>
              <a:rPr lang="en-ZA" sz="2400" dirty="0" smtClean="0"/>
              <a:t> May 2016</a:t>
            </a:r>
          </a:p>
          <a:p>
            <a:pPr algn="ctr"/>
            <a:r>
              <a:rPr lang="en-ZA" sz="2400" dirty="0" smtClean="0"/>
              <a:t>Century City, Cape Town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40743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Yagi-</a:t>
            </a:r>
            <a:r>
              <a:rPr lang="en-ZA" dirty="0" err="1"/>
              <a:t>Uda</a:t>
            </a:r>
            <a:r>
              <a:rPr lang="en-ZA" dirty="0"/>
              <a:t> Antenna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Reflectors - longer than driven element = Inductive </a:t>
            </a:r>
          </a:p>
          <a:p>
            <a:r>
              <a:rPr lang="en-US" sz="2400" dirty="0"/>
              <a:t>Directors - shorter than driven element = Capacitive</a:t>
            </a:r>
          </a:p>
          <a:p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223667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Yagi-</a:t>
            </a:r>
            <a:r>
              <a:rPr lang="en-ZA" dirty="0" err="1"/>
              <a:t>Uda</a:t>
            </a:r>
            <a:r>
              <a:rPr lang="en-ZA" dirty="0"/>
              <a:t> Antenna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67" y="2185261"/>
            <a:ext cx="10949733" cy="3037668"/>
          </a:xfrm>
        </p:spPr>
      </p:pic>
    </p:spTree>
    <p:extLst>
      <p:ext uri="{BB962C8B-B14F-4D97-AF65-F5344CB8AC3E}">
        <p14:creationId xmlns:p14="http://schemas.microsoft.com/office/powerpoint/2010/main" val="20230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58340" y="653145"/>
            <a:ext cx="5580063" cy="8715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37729">
              <a:defRPr/>
            </a:pPr>
            <a:r>
              <a:rPr lang="en-ZA" dirty="0" smtClean="0"/>
              <a:t>Idealised Coverage</a:t>
            </a:r>
            <a:endParaRPr lang="en-Z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89941" y="1834927"/>
            <a:ext cx="8915400" cy="582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ZA" sz="2400" dirty="0" smtClean="0"/>
              <a:t>	Omni Antenna							Sector Antenna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989941" y="2670634"/>
            <a:ext cx="3886200" cy="3886200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37729" fontAlgn="auto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940749" y="4613734"/>
            <a:ext cx="0" cy="141288"/>
          </a:xfrm>
          <a:prstGeom prst="straightConnector1">
            <a:avLst/>
          </a:prstGeom>
          <a:ln w="25400">
            <a:solidFill>
              <a:schemeClr val="tx1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5"/>
          <p:cNvGrpSpPr>
            <a:grpSpLocks/>
          </p:cNvGrpSpPr>
          <p:nvPr/>
        </p:nvGrpSpPr>
        <p:grpSpPr bwMode="auto">
          <a:xfrm flipH="1">
            <a:off x="7293653" y="3315158"/>
            <a:ext cx="2949575" cy="3241675"/>
            <a:chOff x="519506" y="3928166"/>
            <a:chExt cx="7683429" cy="1440160"/>
          </a:xfrm>
        </p:grpSpPr>
        <p:sp>
          <p:nvSpPr>
            <p:cNvPr id="10" name="Isosceles Triangle 9"/>
            <p:cNvSpPr/>
            <p:nvPr/>
          </p:nvSpPr>
          <p:spPr>
            <a:xfrm rot="5400000" flipH="1">
              <a:off x="3641141" y="806532"/>
              <a:ext cx="1440160" cy="7683429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377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ZA" dirty="0"/>
            </a:p>
          </p:txBody>
        </p:sp>
        <p:sp>
          <p:nvSpPr>
            <p:cNvPr id="11" name="Arc 10"/>
            <p:cNvSpPr>
              <a:spLocks noChangeAspect="1"/>
            </p:cNvSpPr>
            <p:nvPr/>
          </p:nvSpPr>
          <p:spPr>
            <a:xfrm>
              <a:off x="7082264" y="4456413"/>
              <a:ext cx="1120671" cy="383667"/>
            </a:xfrm>
            <a:prstGeom prst="arc">
              <a:avLst>
                <a:gd name="adj1" fmla="val 16200000"/>
                <a:gd name="adj2" fmla="val 543876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377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val="154363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Real Coverage Example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28518" y="6574058"/>
            <a:ext cx="2311400" cy="306388"/>
          </a:xfrm>
        </p:spPr>
        <p:txBody>
          <a:bodyPr/>
          <a:lstStyle/>
          <a:p>
            <a:pPr>
              <a:defRPr/>
            </a:pPr>
            <a:fld id="{85F69ECC-B8A9-466B-A31E-9C5203BC7BFD}" type="slidenum">
              <a:rPr lang="en-ZA"/>
              <a:pPr>
                <a:defRPr/>
              </a:pPr>
              <a:t>13</a:t>
            </a:fld>
            <a:endParaRPr lang="en-ZA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99" y="2057400"/>
            <a:ext cx="83534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>
            <a:spLocks noChangeAspect="1"/>
          </p:cNvSpPr>
          <p:nvPr/>
        </p:nvSpPr>
        <p:spPr>
          <a:xfrm>
            <a:off x="6354527" y="5987422"/>
            <a:ext cx="360363" cy="358775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37729" fontAlgn="auto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5953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00612 -0.213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25" y="1596571"/>
            <a:ext cx="9112275" cy="526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Real Coverage Example 2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28518" y="6574058"/>
            <a:ext cx="2311400" cy="306388"/>
          </a:xfrm>
        </p:spPr>
        <p:txBody>
          <a:bodyPr/>
          <a:lstStyle/>
          <a:p>
            <a:pPr>
              <a:defRPr/>
            </a:pPr>
            <a:fld id="{85F69ECC-B8A9-466B-A31E-9C5203BC7BFD}" type="slidenum">
              <a:rPr lang="en-ZA"/>
              <a:pPr>
                <a:defRPr/>
              </a:pPr>
              <a:t>14</a:t>
            </a:fld>
            <a:endParaRPr lang="en-ZA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625252" y="5569413"/>
            <a:ext cx="393085" cy="394825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37729" fontAlgn="auto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4122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7 -7.40741E-7 L 0.00234 -0.174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Why Specify EIRP Limits?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400" dirty="0" smtClean="0"/>
              <a:t>A simple and robust method of limiting transmitted power</a:t>
            </a:r>
          </a:p>
          <a:p>
            <a:r>
              <a:rPr lang="en-ZA" sz="2400" dirty="0" smtClean="0"/>
              <a:t>Important in terms of reducing interference, especially for PtMP, as it reduces the effective range</a:t>
            </a:r>
          </a:p>
          <a:p>
            <a:r>
              <a:rPr lang="en-ZA" sz="2400" dirty="0" smtClean="0"/>
              <a:t>Easy to set, easy to define, easy to measure</a:t>
            </a:r>
          </a:p>
          <a:p>
            <a:r>
              <a:rPr lang="en-ZA" sz="2400" dirty="0" smtClean="0"/>
              <a:t>Not always appropriate for PtP uses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1133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Licence-Exempt Bands</a:t>
            </a:r>
            <a:endParaRPr lang="en-Z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806153"/>
              </p:ext>
            </p:extLst>
          </p:nvPr>
        </p:nvGraphicFramePr>
        <p:xfrm>
          <a:off x="1849120" y="1905000"/>
          <a:ext cx="9655492" cy="4124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0777"/>
                <a:gridCol w="2186969"/>
                <a:gridCol w="2413873"/>
                <a:gridCol w="2413873"/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Band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Type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Limit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Comment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2400 – 2483.5 MHz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WLAN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100 mW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 dBm EIRP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5470 – 5725 MHz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WAS &amp; RLAN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 W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30 dBm EIRP</a:t>
                      </a:r>
                    </a:p>
                    <a:p>
                      <a:r>
                        <a:rPr lang="en-ZA" dirty="0" smtClean="0"/>
                        <a:t>PtMP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5725 – 5850 MHz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WAS &amp; RLAN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4 W EIRP</a:t>
                      </a:r>
                    </a:p>
                    <a:p>
                      <a:r>
                        <a:rPr lang="en-ZA" dirty="0" smtClean="0"/>
                        <a:t>1 W Tx</a:t>
                      </a:r>
                      <a:r>
                        <a:rPr lang="en-ZA" baseline="0" dirty="0" smtClean="0"/>
                        <a:t> power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Tx output spectral density &lt; 8 dBm in any 3 kHz band. 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5725 – 5850 MHz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BFWA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200 W EIRP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1 W Tx</a:t>
                      </a:r>
                      <a:r>
                        <a:rPr lang="en-ZA" baseline="0" dirty="0" smtClean="0"/>
                        <a:t> power</a:t>
                      </a:r>
                      <a:endParaRPr lang="en-Z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Tx output spectral density &lt; 8 dBm in any 3 kHz band. 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17.1 – 17.3 GHz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HiperLAN</a:t>
                      </a:r>
                      <a:r>
                        <a:rPr lang="en-Z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100 mW EIRP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51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Licence-Exempt Bands</a:t>
            </a:r>
            <a:endParaRPr lang="en-Z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427080"/>
              </p:ext>
            </p:extLst>
          </p:nvPr>
        </p:nvGraphicFramePr>
        <p:xfrm>
          <a:off x="1849120" y="1905000"/>
          <a:ext cx="9655492" cy="3307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0777"/>
                <a:gridCol w="2186969"/>
                <a:gridCol w="2413873"/>
                <a:gridCol w="2413873"/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Band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Type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Limit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Comment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24.00 – 24.25 GHz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SRD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Not approved by ICASA for PtP or PtMP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57.00 – 64 GHz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55 dBm EIRP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ICASA revising – </a:t>
                      </a:r>
                    </a:p>
                    <a:p>
                      <a:r>
                        <a:rPr lang="en-ZA" dirty="0" smtClean="0"/>
                        <a:t>V Band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57.00 – 66 GHz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MGWS</a:t>
                      </a:r>
                      <a:endParaRPr lang="en-ZA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40 dBm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ICASA revising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71-76 GHz and 81-86 GHz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E Band - PtP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63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 little History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400" dirty="0" smtClean="0"/>
              <a:t>FCC use “Part 15” to regulate these bands</a:t>
            </a:r>
          </a:p>
          <a:p>
            <a:r>
              <a:rPr lang="en-ZA" sz="2400" dirty="0" smtClean="0"/>
              <a:t>Recently reduced EIRP limits in the 5 GHz band</a:t>
            </a:r>
          </a:p>
          <a:p>
            <a:r>
              <a:rPr lang="en-ZA" sz="2400" dirty="0" smtClean="0"/>
              <a:t>ICASA revising V &amp; E bands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199706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501" y="0"/>
            <a:ext cx="9214552" cy="1037488"/>
          </a:xfrm>
        </p:spPr>
        <p:txBody>
          <a:bodyPr/>
          <a:lstStyle/>
          <a:p>
            <a:pPr defTabSz="1116273">
              <a:defRPr/>
            </a:pPr>
            <a:r>
              <a:rPr lang="en-ZA" dirty="0" smtClean="0"/>
              <a:t>High Gain Antenna PtP Link</a:t>
            </a:r>
            <a:endParaRPr lang="en-ZA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363974" y="1025296"/>
            <a:ext cx="8915400" cy="3777622"/>
          </a:xfrm>
        </p:spPr>
        <p:txBody>
          <a:bodyPr/>
          <a:lstStyle/>
          <a:p>
            <a:r>
              <a:rPr lang="en-ZA" sz="3333" dirty="0">
                <a:solidFill>
                  <a:srgbClr val="FF0000"/>
                </a:solidFill>
              </a:rPr>
              <a:t>Red</a:t>
            </a:r>
            <a:r>
              <a:rPr lang="en-ZA" sz="3333" dirty="0"/>
              <a:t> Antenna points beam at </a:t>
            </a:r>
            <a:r>
              <a:rPr lang="en-ZA" sz="3333" dirty="0">
                <a:solidFill>
                  <a:srgbClr val="3333FF"/>
                </a:solidFill>
              </a:rPr>
              <a:t>Blue</a:t>
            </a:r>
            <a:r>
              <a:rPr lang="en-ZA" sz="3333" dirty="0"/>
              <a:t> antenna. </a:t>
            </a:r>
            <a:r>
              <a:rPr lang="en-ZA" sz="3333" dirty="0">
                <a:solidFill>
                  <a:srgbClr val="3333FF"/>
                </a:solidFill>
              </a:rPr>
              <a:t>Blue</a:t>
            </a:r>
            <a:r>
              <a:rPr lang="en-ZA" sz="3333" dirty="0"/>
              <a:t> antenna points back. High gain means that: -</a:t>
            </a:r>
          </a:p>
          <a:p>
            <a:pPr lvl="1"/>
            <a:r>
              <a:rPr lang="en-ZA" sz="2857" dirty="0"/>
              <a:t>Better reception at a distance, without higher transmitted power</a:t>
            </a:r>
          </a:p>
          <a:p>
            <a:pPr lvl="1"/>
            <a:r>
              <a:rPr lang="en-ZA" sz="2857" dirty="0"/>
              <a:t>Good rejection of incident signals from other directions</a:t>
            </a:r>
          </a:p>
          <a:p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368FF-7855-4C1A-8A3C-2EDB028C0351}" type="slidenum">
              <a:rPr lang="en-ZA"/>
              <a:pPr>
                <a:defRPr/>
              </a:pPr>
              <a:t>19</a:t>
            </a:fld>
            <a:endParaRPr lang="en-ZA" dirty="0"/>
          </a:p>
        </p:txBody>
      </p:sp>
      <p:sp>
        <p:nvSpPr>
          <p:cNvPr id="5" name="Arc 4"/>
          <p:cNvSpPr>
            <a:spLocks noChangeAspect="1"/>
          </p:cNvSpPr>
          <p:nvPr/>
        </p:nvSpPr>
        <p:spPr>
          <a:xfrm flipH="1">
            <a:off x="1794868" y="4890742"/>
            <a:ext cx="857959" cy="1285048"/>
          </a:xfrm>
          <a:prstGeom prst="arc">
            <a:avLst>
              <a:gd name="adj1" fmla="val 16200000"/>
              <a:gd name="adj2" fmla="val 5438763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116273">
              <a:defRPr/>
            </a:pPr>
            <a:endParaRPr lang="en-ZA" sz="2143" dirty="0"/>
          </a:p>
        </p:txBody>
      </p:sp>
      <p:sp>
        <p:nvSpPr>
          <p:cNvPr id="7" name="Isosceles Triangle 6"/>
          <p:cNvSpPr/>
          <p:nvPr/>
        </p:nvSpPr>
        <p:spPr>
          <a:xfrm rot="16200000">
            <a:off x="5963716" y="960006"/>
            <a:ext cx="1715917" cy="9146520"/>
          </a:xfrm>
          <a:prstGeom prst="triangl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16273">
              <a:defRPr/>
            </a:pPr>
            <a:endParaRPr lang="en-ZA" sz="2143" dirty="0"/>
          </a:p>
        </p:txBody>
      </p:sp>
      <p:sp>
        <p:nvSpPr>
          <p:cNvPr id="11" name="Isosceles Triangle 10"/>
          <p:cNvSpPr/>
          <p:nvPr/>
        </p:nvSpPr>
        <p:spPr>
          <a:xfrm rot="5400000" flipH="1">
            <a:off x="4533155" y="960006"/>
            <a:ext cx="1715917" cy="9146520"/>
          </a:xfrm>
          <a:prstGeom prst="triangl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16273">
              <a:defRPr/>
            </a:pPr>
            <a:endParaRPr lang="en-ZA" sz="2143" dirty="0"/>
          </a:p>
        </p:txBody>
      </p:sp>
      <p:sp>
        <p:nvSpPr>
          <p:cNvPr id="10" name="Arc 9"/>
          <p:cNvSpPr>
            <a:spLocks noChangeAspect="1"/>
          </p:cNvSpPr>
          <p:nvPr/>
        </p:nvSpPr>
        <p:spPr>
          <a:xfrm>
            <a:off x="9561851" y="4890742"/>
            <a:ext cx="856069" cy="1285048"/>
          </a:xfrm>
          <a:prstGeom prst="arc">
            <a:avLst>
              <a:gd name="adj1" fmla="val 16200000"/>
              <a:gd name="adj2" fmla="val 543876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116273">
              <a:defRPr/>
            </a:pPr>
            <a:endParaRPr lang="en-ZA" sz="2143" dirty="0"/>
          </a:p>
        </p:txBody>
      </p:sp>
    </p:spTree>
    <p:extLst>
      <p:ext uri="{BB962C8B-B14F-4D97-AF65-F5344CB8AC3E}">
        <p14:creationId xmlns:p14="http://schemas.microsoft.com/office/powerpoint/2010/main" val="155172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What is EIRP?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400" dirty="0" smtClean="0"/>
              <a:t>Effective (or Equivalent) Isotropic Radiated Power</a:t>
            </a:r>
          </a:p>
          <a:p>
            <a:r>
              <a:rPr lang="en-ZA" sz="2400" dirty="0" smtClean="0"/>
              <a:t>Conceptually, consider an antenna as a </a:t>
            </a:r>
            <a:r>
              <a:rPr lang="en-ZA" sz="2400" b="1" dirty="0" smtClean="0"/>
              <a:t>point source</a:t>
            </a:r>
            <a:endParaRPr lang="en-ZA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96" y="3162469"/>
            <a:ext cx="3508416" cy="369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8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020" y="96544"/>
            <a:ext cx="8911687" cy="1280890"/>
          </a:xfrm>
        </p:spPr>
        <p:txBody>
          <a:bodyPr/>
          <a:lstStyle/>
          <a:p>
            <a:pPr defTabSz="1116273">
              <a:defRPr/>
            </a:pPr>
            <a:r>
              <a:rPr lang="en-ZA" dirty="0" smtClean="0"/>
              <a:t>Many PtP Links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1C65F-91A2-45F3-97E5-13A9BD0127B2}" type="slidenum">
              <a:rPr lang="en-ZA"/>
              <a:pPr>
                <a:defRPr/>
              </a:pPr>
              <a:t>20</a:t>
            </a:fld>
            <a:endParaRPr lang="en-ZA" dirty="0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942271" y="2963170"/>
            <a:ext cx="6429021" cy="428980"/>
            <a:chOff x="519507" y="3928166"/>
            <a:chExt cx="8885202" cy="1440160"/>
          </a:xfrm>
        </p:grpSpPr>
        <p:grpSp>
          <p:nvGrpSpPr>
            <p:cNvPr id="36881" name="Group 4"/>
            <p:cNvGrpSpPr>
              <a:grpSpLocks/>
            </p:cNvGrpSpPr>
            <p:nvPr/>
          </p:nvGrpSpPr>
          <p:grpSpPr bwMode="auto">
            <a:xfrm>
              <a:off x="1339812" y="3928166"/>
              <a:ext cx="8064897" cy="1440160"/>
              <a:chOff x="860132" y="3753358"/>
              <a:chExt cx="8064897" cy="1440160"/>
            </a:xfrm>
          </p:grpSpPr>
          <p:sp>
            <p:nvSpPr>
              <p:cNvPr id="6" name="Arc 5"/>
              <p:cNvSpPr>
                <a:spLocks noChangeAspect="1"/>
              </p:cNvSpPr>
              <p:nvPr/>
            </p:nvSpPr>
            <p:spPr>
              <a:xfrm flipH="1">
                <a:off x="859920" y="3930999"/>
                <a:ext cx="720845" cy="1084879"/>
              </a:xfrm>
              <a:prstGeom prst="arc">
                <a:avLst>
                  <a:gd name="adj1" fmla="val 16200000"/>
                  <a:gd name="adj2" fmla="val 5438763"/>
                </a:avLst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116273">
                  <a:defRPr/>
                </a:pPr>
                <a:endParaRPr lang="en-ZA" sz="2143" dirty="0"/>
              </a:p>
            </p:txBody>
          </p:sp>
          <p:sp>
            <p:nvSpPr>
              <p:cNvPr id="7" name="Isosceles Triangle 6"/>
              <p:cNvSpPr/>
              <p:nvPr/>
            </p:nvSpPr>
            <p:spPr>
              <a:xfrm rot="16200000">
                <a:off x="4363053" y="631542"/>
                <a:ext cx="1440160" cy="7683793"/>
              </a:xfrm>
              <a:prstGeom prst="triangle">
                <a:avLst/>
              </a:prstGeom>
              <a:solidFill>
                <a:srgbClr val="FF0000">
                  <a:alpha val="2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16273">
                  <a:defRPr/>
                </a:pPr>
                <a:endParaRPr lang="en-ZA" sz="2143" dirty="0"/>
              </a:p>
            </p:txBody>
          </p:sp>
        </p:grpSp>
        <p:grpSp>
          <p:nvGrpSpPr>
            <p:cNvPr id="36882" name="Group 7"/>
            <p:cNvGrpSpPr>
              <a:grpSpLocks/>
            </p:cNvGrpSpPr>
            <p:nvPr/>
          </p:nvGrpSpPr>
          <p:grpSpPr bwMode="auto">
            <a:xfrm flipH="1">
              <a:off x="519507" y="3928166"/>
              <a:ext cx="8064897" cy="1440160"/>
              <a:chOff x="1064567" y="1980359"/>
              <a:chExt cx="8064897" cy="1440160"/>
            </a:xfrm>
          </p:grpSpPr>
          <p:sp>
            <p:nvSpPr>
              <p:cNvPr id="9" name="Arc 8"/>
              <p:cNvSpPr>
                <a:spLocks noChangeAspect="1"/>
              </p:cNvSpPr>
              <p:nvPr/>
            </p:nvSpPr>
            <p:spPr>
              <a:xfrm flipH="1">
                <a:off x="1064355" y="2158000"/>
                <a:ext cx="720845" cy="1084879"/>
              </a:xfrm>
              <a:prstGeom prst="arc">
                <a:avLst>
                  <a:gd name="adj1" fmla="val 16200000"/>
                  <a:gd name="adj2" fmla="val 5438763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116273">
                  <a:defRPr/>
                </a:pPr>
                <a:endParaRPr lang="en-ZA" sz="2143" dirty="0"/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 rot="16200000">
                <a:off x="4567488" y="-1141457"/>
                <a:ext cx="1440160" cy="7683793"/>
              </a:xfrm>
              <a:prstGeom prst="triangle">
                <a:avLst/>
              </a:prstGeom>
              <a:solidFill>
                <a:schemeClr val="accent1">
                  <a:alpha val="2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16273">
                  <a:defRPr/>
                </a:pPr>
                <a:endParaRPr lang="en-ZA" sz="2143" dirty="0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2384020" y="3943360"/>
            <a:ext cx="6428217" cy="428548"/>
            <a:chOff x="519507" y="3928166"/>
            <a:chExt cx="8885202" cy="1440160"/>
          </a:xfrm>
          <a:scene3d>
            <a:camera prst="orthographicFront">
              <a:rot lat="0" lon="0" rev="4200000"/>
            </a:camera>
            <a:lightRig rig="threePt" dir="t"/>
          </a:scene3d>
        </p:grpSpPr>
        <p:grpSp>
          <p:nvGrpSpPr>
            <p:cNvPr id="13" name="Group 12"/>
            <p:cNvGrpSpPr/>
            <p:nvPr/>
          </p:nvGrpSpPr>
          <p:grpSpPr>
            <a:xfrm>
              <a:off x="1339812" y="3928166"/>
              <a:ext cx="8064897" cy="1440160"/>
              <a:chOff x="860132" y="3753358"/>
              <a:chExt cx="8064897" cy="1440160"/>
            </a:xfrm>
          </p:grpSpPr>
          <p:sp>
            <p:nvSpPr>
              <p:cNvPr id="17" name="Arc 16"/>
              <p:cNvSpPr>
                <a:spLocks noChangeAspect="1"/>
              </p:cNvSpPr>
              <p:nvPr/>
            </p:nvSpPr>
            <p:spPr>
              <a:xfrm flipH="1">
                <a:off x="860132" y="3933437"/>
                <a:ext cx="720000" cy="1080000"/>
              </a:xfrm>
              <a:prstGeom prst="arc">
                <a:avLst>
                  <a:gd name="adj1" fmla="val 16200000"/>
                  <a:gd name="adj2" fmla="val 5438763"/>
                </a:avLst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116273">
                  <a:defRPr/>
                </a:pPr>
                <a:endParaRPr lang="en-ZA" sz="2143" dirty="0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 rot="16200000">
                <a:off x="4363238" y="631727"/>
                <a:ext cx="1440160" cy="7683422"/>
              </a:xfrm>
              <a:prstGeom prst="triangle">
                <a:avLst/>
              </a:prstGeom>
              <a:solidFill>
                <a:srgbClr val="FF0000">
                  <a:alpha val="2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16273">
                  <a:defRPr/>
                </a:pPr>
                <a:endParaRPr lang="en-ZA" sz="2143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 flipH="1">
              <a:off x="519507" y="3928166"/>
              <a:ext cx="8064897" cy="1440160"/>
              <a:chOff x="1064567" y="1980359"/>
              <a:chExt cx="8064897" cy="1440160"/>
            </a:xfrm>
          </p:grpSpPr>
          <p:sp>
            <p:nvSpPr>
              <p:cNvPr id="15" name="Arc 14"/>
              <p:cNvSpPr>
                <a:spLocks noChangeAspect="1"/>
              </p:cNvSpPr>
              <p:nvPr/>
            </p:nvSpPr>
            <p:spPr>
              <a:xfrm flipH="1">
                <a:off x="1064567" y="2160438"/>
                <a:ext cx="720000" cy="1080000"/>
              </a:xfrm>
              <a:prstGeom prst="arc">
                <a:avLst>
                  <a:gd name="adj1" fmla="val 16200000"/>
                  <a:gd name="adj2" fmla="val 5438763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116273">
                  <a:defRPr/>
                </a:pPr>
                <a:endParaRPr lang="en-ZA" sz="2143" dirty="0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16200000">
                <a:off x="4567673" y="-1141272"/>
                <a:ext cx="1440160" cy="7683422"/>
              </a:xfrm>
              <a:prstGeom prst="triangle">
                <a:avLst/>
              </a:prstGeom>
              <a:solidFill>
                <a:schemeClr val="accent1">
                  <a:alpha val="2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16273">
                  <a:defRPr/>
                </a:pPr>
                <a:endParaRPr lang="en-ZA" sz="2143" dirty="0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1213873" y="3465697"/>
            <a:ext cx="6428217" cy="428548"/>
            <a:chOff x="519507" y="3928166"/>
            <a:chExt cx="8885202" cy="1440160"/>
          </a:xfrm>
          <a:scene3d>
            <a:camera prst="orthographicFront">
              <a:rot lat="0" lon="0" rev="300000"/>
            </a:camera>
            <a:lightRig rig="threePt" dir="t"/>
          </a:scene3d>
        </p:grpSpPr>
        <p:grpSp>
          <p:nvGrpSpPr>
            <p:cNvPr id="27" name="Group 26"/>
            <p:cNvGrpSpPr/>
            <p:nvPr/>
          </p:nvGrpSpPr>
          <p:grpSpPr>
            <a:xfrm>
              <a:off x="1339812" y="3928166"/>
              <a:ext cx="8064897" cy="1440160"/>
              <a:chOff x="860132" y="3753358"/>
              <a:chExt cx="8064897" cy="1440160"/>
            </a:xfrm>
          </p:grpSpPr>
          <p:sp>
            <p:nvSpPr>
              <p:cNvPr id="31" name="Arc 30"/>
              <p:cNvSpPr>
                <a:spLocks noChangeAspect="1"/>
              </p:cNvSpPr>
              <p:nvPr/>
            </p:nvSpPr>
            <p:spPr>
              <a:xfrm flipH="1">
                <a:off x="860132" y="3933437"/>
                <a:ext cx="720000" cy="1080000"/>
              </a:xfrm>
              <a:prstGeom prst="arc">
                <a:avLst>
                  <a:gd name="adj1" fmla="val 16200000"/>
                  <a:gd name="adj2" fmla="val 5438763"/>
                </a:avLst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116273">
                  <a:defRPr/>
                </a:pPr>
                <a:endParaRPr lang="en-ZA" sz="2143" dirty="0"/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 rot="16200000">
                <a:off x="4363238" y="631727"/>
                <a:ext cx="1440160" cy="7683422"/>
              </a:xfrm>
              <a:prstGeom prst="triangle">
                <a:avLst/>
              </a:prstGeom>
              <a:solidFill>
                <a:srgbClr val="FF0000">
                  <a:alpha val="2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16273">
                  <a:defRPr/>
                </a:pPr>
                <a:endParaRPr lang="en-ZA" sz="2143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 flipH="1">
              <a:off x="519507" y="3928166"/>
              <a:ext cx="8064897" cy="1440160"/>
              <a:chOff x="1064567" y="1980359"/>
              <a:chExt cx="8064897" cy="1440160"/>
            </a:xfrm>
          </p:grpSpPr>
          <p:sp>
            <p:nvSpPr>
              <p:cNvPr id="29" name="Arc 28"/>
              <p:cNvSpPr>
                <a:spLocks noChangeAspect="1"/>
              </p:cNvSpPr>
              <p:nvPr/>
            </p:nvSpPr>
            <p:spPr>
              <a:xfrm flipH="1">
                <a:off x="1064567" y="2160438"/>
                <a:ext cx="720000" cy="1080000"/>
              </a:xfrm>
              <a:prstGeom prst="arc">
                <a:avLst>
                  <a:gd name="adj1" fmla="val 16200000"/>
                  <a:gd name="adj2" fmla="val 5438763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116273">
                  <a:defRPr/>
                </a:pPr>
                <a:endParaRPr lang="en-ZA" sz="2143" dirty="0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 rot="16200000">
                <a:off x="4567673" y="-1141272"/>
                <a:ext cx="1440160" cy="7683422"/>
              </a:xfrm>
              <a:prstGeom prst="triangle">
                <a:avLst/>
              </a:prstGeom>
              <a:solidFill>
                <a:schemeClr val="accent1">
                  <a:alpha val="2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16273">
                  <a:defRPr/>
                </a:pPr>
                <a:endParaRPr lang="en-ZA" sz="2143" dirty="0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1068143" y="2766795"/>
            <a:ext cx="6428217" cy="428548"/>
            <a:chOff x="519507" y="3928166"/>
            <a:chExt cx="8885202" cy="1440160"/>
          </a:xfrm>
          <a:scene3d>
            <a:camera prst="orthographicFront">
              <a:rot lat="0" lon="0" rev="7800000"/>
            </a:camera>
            <a:lightRig rig="threePt" dir="t"/>
          </a:scene3d>
        </p:grpSpPr>
        <p:grpSp>
          <p:nvGrpSpPr>
            <p:cNvPr id="34" name="Group 33"/>
            <p:cNvGrpSpPr/>
            <p:nvPr/>
          </p:nvGrpSpPr>
          <p:grpSpPr>
            <a:xfrm>
              <a:off x="1339812" y="3928166"/>
              <a:ext cx="8064897" cy="1440160"/>
              <a:chOff x="860132" y="3753358"/>
              <a:chExt cx="8064897" cy="1440160"/>
            </a:xfrm>
          </p:grpSpPr>
          <p:sp>
            <p:nvSpPr>
              <p:cNvPr id="38" name="Arc 37"/>
              <p:cNvSpPr>
                <a:spLocks noChangeAspect="1"/>
              </p:cNvSpPr>
              <p:nvPr/>
            </p:nvSpPr>
            <p:spPr>
              <a:xfrm flipH="1">
                <a:off x="860132" y="3933437"/>
                <a:ext cx="720000" cy="1080000"/>
              </a:xfrm>
              <a:prstGeom prst="arc">
                <a:avLst>
                  <a:gd name="adj1" fmla="val 16200000"/>
                  <a:gd name="adj2" fmla="val 5438763"/>
                </a:avLst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116273">
                  <a:defRPr/>
                </a:pPr>
                <a:endParaRPr lang="en-ZA" sz="2143" dirty="0"/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 rot="16200000">
                <a:off x="4363238" y="631727"/>
                <a:ext cx="1440160" cy="7683422"/>
              </a:xfrm>
              <a:prstGeom prst="triangle">
                <a:avLst/>
              </a:prstGeom>
              <a:solidFill>
                <a:srgbClr val="FF0000">
                  <a:alpha val="2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16273">
                  <a:defRPr/>
                </a:pPr>
                <a:endParaRPr lang="en-ZA" sz="2143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 flipH="1">
              <a:off x="519507" y="3928166"/>
              <a:ext cx="8064897" cy="1440160"/>
              <a:chOff x="1064567" y="1980359"/>
              <a:chExt cx="8064897" cy="1440160"/>
            </a:xfrm>
          </p:grpSpPr>
          <p:sp>
            <p:nvSpPr>
              <p:cNvPr id="36" name="Arc 35"/>
              <p:cNvSpPr>
                <a:spLocks noChangeAspect="1"/>
              </p:cNvSpPr>
              <p:nvPr/>
            </p:nvSpPr>
            <p:spPr>
              <a:xfrm flipH="1">
                <a:off x="1064567" y="2160438"/>
                <a:ext cx="720000" cy="1080000"/>
              </a:xfrm>
              <a:prstGeom prst="arc">
                <a:avLst>
                  <a:gd name="adj1" fmla="val 16200000"/>
                  <a:gd name="adj2" fmla="val 5438763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116273">
                  <a:defRPr/>
                </a:pPr>
                <a:endParaRPr lang="en-ZA" sz="2143" dirty="0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 rot="16200000">
                <a:off x="4567673" y="-1141272"/>
                <a:ext cx="1440160" cy="7683422"/>
              </a:xfrm>
              <a:prstGeom prst="triangle">
                <a:avLst/>
              </a:prstGeom>
              <a:solidFill>
                <a:schemeClr val="accent1">
                  <a:alpha val="2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16273">
                  <a:defRPr/>
                </a:pPr>
                <a:endParaRPr lang="en-ZA" sz="2143" dirty="0"/>
              </a:p>
            </p:txBody>
          </p:sp>
        </p:grpSp>
      </p:grpSp>
      <p:sp>
        <p:nvSpPr>
          <p:cNvPr id="40" name="Oval 39"/>
          <p:cNvSpPr/>
          <p:nvPr/>
        </p:nvSpPr>
        <p:spPr>
          <a:xfrm>
            <a:off x="6577894" y="2657026"/>
            <a:ext cx="1557176" cy="1339852"/>
          </a:xfrm>
          <a:prstGeom prst="ellipse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16273">
              <a:defRPr/>
            </a:pPr>
            <a:endParaRPr lang="en-ZA" sz="2143" dirty="0"/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2123690" y="5499251"/>
            <a:ext cx="6429021" cy="428980"/>
            <a:chOff x="519507" y="3928166"/>
            <a:chExt cx="8885202" cy="1440160"/>
          </a:xfrm>
        </p:grpSpPr>
        <p:grpSp>
          <p:nvGrpSpPr>
            <p:cNvPr id="36875" name="Group 41"/>
            <p:cNvGrpSpPr>
              <a:grpSpLocks/>
            </p:cNvGrpSpPr>
            <p:nvPr/>
          </p:nvGrpSpPr>
          <p:grpSpPr bwMode="auto">
            <a:xfrm>
              <a:off x="1339812" y="3928166"/>
              <a:ext cx="8064897" cy="1440160"/>
              <a:chOff x="860132" y="3753358"/>
              <a:chExt cx="8064897" cy="1440160"/>
            </a:xfrm>
          </p:grpSpPr>
          <p:sp>
            <p:nvSpPr>
              <p:cNvPr id="46" name="Arc 45"/>
              <p:cNvSpPr>
                <a:spLocks noChangeAspect="1"/>
              </p:cNvSpPr>
              <p:nvPr/>
            </p:nvSpPr>
            <p:spPr>
              <a:xfrm flipH="1">
                <a:off x="859920" y="3930999"/>
                <a:ext cx="720845" cy="1084879"/>
              </a:xfrm>
              <a:prstGeom prst="arc">
                <a:avLst>
                  <a:gd name="adj1" fmla="val 16200000"/>
                  <a:gd name="adj2" fmla="val 5438763"/>
                </a:avLst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116273">
                  <a:defRPr/>
                </a:pPr>
                <a:endParaRPr lang="en-ZA" sz="2143" dirty="0"/>
              </a:p>
            </p:txBody>
          </p:sp>
          <p:sp>
            <p:nvSpPr>
              <p:cNvPr id="47" name="Isosceles Triangle 46"/>
              <p:cNvSpPr/>
              <p:nvPr/>
            </p:nvSpPr>
            <p:spPr>
              <a:xfrm rot="16200000">
                <a:off x="4363053" y="631542"/>
                <a:ext cx="1440160" cy="7683793"/>
              </a:xfrm>
              <a:prstGeom prst="triangle">
                <a:avLst/>
              </a:prstGeom>
              <a:solidFill>
                <a:srgbClr val="FF0000">
                  <a:alpha val="2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16273">
                  <a:defRPr/>
                </a:pPr>
                <a:endParaRPr lang="en-ZA" sz="2143" dirty="0"/>
              </a:p>
            </p:txBody>
          </p:sp>
        </p:grpSp>
        <p:grpSp>
          <p:nvGrpSpPr>
            <p:cNvPr id="36876" name="Group 42"/>
            <p:cNvGrpSpPr>
              <a:grpSpLocks/>
            </p:cNvGrpSpPr>
            <p:nvPr/>
          </p:nvGrpSpPr>
          <p:grpSpPr bwMode="auto">
            <a:xfrm flipH="1">
              <a:off x="519507" y="3928166"/>
              <a:ext cx="8064897" cy="1440160"/>
              <a:chOff x="1064567" y="1980359"/>
              <a:chExt cx="8064897" cy="1440160"/>
            </a:xfrm>
          </p:grpSpPr>
          <p:sp>
            <p:nvSpPr>
              <p:cNvPr id="44" name="Arc 43"/>
              <p:cNvSpPr>
                <a:spLocks noChangeAspect="1"/>
              </p:cNvSpPr>
              <p:nvPr/>
            </p:nvSpPr>
            <p:spPr>
              <a:xfrm flipH="1">
                <a:off x="1064355" y="2158000"/>
                <a:ext cx="720845" cy="1084879"/>
              </a:xfrm>
              <a:prstGeom prst="arc">
                <a:avLst>
                  <a:gd name="adj1" fmla="val 16200000"/>
                  <a:gd name="adj2" fmla="val 5438763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116273">
                  <a:defRPr/>
                </a:pPr>
                <a:endParaRPr lang="en-ZA" sz="2143" dirty="0"/>
              </a:p>
            </p:txBody>
          </p:sp>
          <p:sp>
            <p:nvSpPr>
              <p:cNvPr id="45" name="Isosceles Triangle 44"/>
              <p:cNvSpPr/>
              <p:nvPr/>
            </p:nvSpPr>
            <p:spPr>
              <a:xfrm rot="16200000">
                <a:off x="4567488" y="-1141457"/>
                <a:ext cx="1440160" cy="7683793"/>
              </a:xfrm>
              <a:prstGeom prst="triangle">
                <a:avLst/>
              </a:prstGeom>
              <a:solidFill>
                <a:schemeClr val="accent1">
                  <a:alpha val="2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16273">
                  <a:defRPr/>
                </a:pPr>
                <a:endParaRPr lang="en-ZA" sz="2143" dirty="0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6781280" y="3697672"/>
            <a:ext cx="6428217" cy="428548"/>
            <a:chOff x="519507" y="3928166"/>
            <a:chExt cx="8885202" cy="1440160"/>
          </a:xfrm>
          <a:scene3d>
            <a:camera prst="orthographicFront">
              <a:rot lat="0" lon="0" rev="16200000"/>
            </a:camera>
            <a:lightRig rig="threePt" dir="t"/>
          </a:scene3d>
        </p:grpSpPr>
        <p:grpSp>
          <p:nvGrpSpPr>
            <p:cNvPr id="49" name="Group 48"/>
            <p:cNvGrpSpPr/>
            <p:nvPr/>
          </p:nvGrpSpPr>
          <p:grpSpPr>
            <a:xfrm>
              <a:off x="1339812" y="3928166"/>
              <a:ext cx="8064897" cy="1440160"/>
              <a:chOff x="860132" y="3753358"/>
              <a:chExt cx="8064897" cy="1440160"/>
            </a:xfrm>
          </p:grpSpPr>
          <p:sp>
            <p:nvSpPr>
              <p:cNvPr id="53" name="Arc 52"/>
              <p:cNvSpPr>
                <a:spLocks noChangeAspect="1"/>
              </p:cNvSpPr>
              <p:nvPr/>
            </p:nvSpPr>
            <p:spPr>
              <a:xfrm flipH="1">
                <a:off x="860132" y="3933437"/>
                <a:ext cx="720000" cy="1080000"/>
              </a:xfrm>
              <a:prstGeom prst="arc">
                <a:avLst>
                  <a:gd name="adj1" fmla="val 16200000"/>
                  <a:gd name="adj2" fmla="val 5438763"/>
                </a:avLst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116273">
                  <a:defRPr/>
                </a:pPr>
                <a:endParaRPr lang="en-ZA" sz="2143" dirty="0"/>
              </a:p>
            </p:txBody>
          </p:sp>
          <p:sp>
            <p:nvSpPr>
              <p:cNvPr id="54" name="Isosceles Triangle 53"/>
              <p:cNvSpPr/>
              <p:nvPr/>
            </p:nvSpPr>
            <p:spPr>
              <a:xfrm rot="16200000">
                <a:off x="4363238" y="631727"/>
                <a:ext cx="1440160" cy="7683422"/>
              </a:xfrm>
              <a:prstGeom prst="triangle">
                <a:avLst/>
              </a:prstGeom>
              <a:solidFill>
                <a:srgbClr val="FF0000">
                  <a:alpha val="2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16273">
                  <a:defRPr/>
                </a:pPr>
                <a:endParaRPr lang="en-ZA" sz="2143" dirty="0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 flipH="1">
              <a:off x="519507" y="3928166"/>
              <a:ext cx="8064897" cy="1440160"/>
              <a:chOff x="1064567" y="1980359"/>
              <a:chExt cx="8064897" cy="1440160"/>
            </a:xfrm>
          </p:grpSpPr>
          <p:sp>
            <p:nvSpPr>
              <p:cNvPr id="51" name="Arc 50"/>
              <p:cNvSpPr>
                <a:spLocks noChangeAspect="1"/>
              </p:cNvSpPr>
              <p:nvPr/>
            </p:nvSpPr>
            <p:spPr>
              <a:xfrm flipH="1">
                <a:off x="1064567" y="2160438"/>
                <a:ext cx="720000" cy="1080000"/>
              </a:xfrm>
              <a:prstGeom prst="arc">
                <a:avLst>
                  <a:gd name="adj1" fmla="val 16200000"/>
                  <a:gd name="adj2" fmla="val 5438763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116273">
                  <a:defRPr/>
                </a:pPr>
                <a:endParaRPr lang="en-ZA" sz="2143" dirty="0"/>
              </a:p>
            </p:txBody>
          </p:sp>
          <p:sp>
            <p:nvSpPr>
              <p:cNvPr id="52" name="Isosceles Triangle 51"/>
              <p:cNvSpPr/>
              <p:nvPr/>
            </p:nvSpPr>
            <p:spPr>
              <a:xfrm rot="16200000">
                <a:off x="4567673" y="-1141272"/>
                <a:ext cx="1440160" cy="7683422"/>
              </a:xfrm>
              <a:prstGeom prst="triangle">
                <a:avLst/>
              </a:prstGeom>
              <a:solidFill>
                <a:schemeClr val="accent1">
                  <a:alpha val="2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16273">
                  <a:defRPr/>
                </a:pPr>
                <a:endParaRPr lang="en-ZA" sz="2143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908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What do we need to change?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400" dirty="0" smtClean="0"/>
              <a:t>EIRP limitations on PtP links – to allow more directional antennas</a:t>
            </a:r>
          </a:p>
          <a:p>
            <a:pPr lvl="1"/>
            <a:r>
              <a:rPr lang="en-ZA" sz="2200" dirty="0" smtClean="0"/>
              <a:t>Longer range</a:t>
            </a:r>
          </a:p>
          <a:p>
            <a:pPr lvl="1"/>
            <a:r>
              <a:rPr lang="en-ZA" sz="2200" dirty="0" smtClean="0"/>
              <a:t>Better directionality</a:t>
            </a:r>
          </a:p>
          <a:p>
            <a:pPr lvl="1"/>
            <a:r>
              <a:rPr lang="en-ZA" sz="2200" dirty="0" smtClean="0"/>
              <a:t>Better interference resistance</a:t>
            </a:r>
          </a:p>
          <a:p>
            <a:pPr lvl="1"/>
            <a:r>
              <a:rPr lang="en-ZA" sz="2200" dirty="0" smtClean="0"/>
              <a:t>Less interference caused</a:t>
            </a:r>
          </a:p>
          <a:p>
            <a:r>
              <a:rPr lang="en-ZA" sz="2400" dirty="0" smtClean="0"/>
              <a:t>Introduce dynamic spectrum assignment – </a:t>
            </a:r>
            <a:r>
              <a:rPr lang="en-ZA" sz="2400" smtClean="0"/>
              <a:t>White Spaces</a:t>
            </a:r>
            <a:endParaRPr lang="en-ZA" sz="2400" dirty="0" smtClean="0"/>
          </a:p>
          <a:p>
            <a:pPr lvl="1"/>
            <a:endParaRPr lang="en-ZA" sz="2200" dirty="0"/>
          </a:p>
        </p:txBody>
      </p:sp>
    </p:spTree>
    <p:extLst>
      <p:ext uri="{BB962C8B-B14F-4D97-AF65-F5344CB8AC3E}">
        <p14:creationId xmlns:p14="http://schemas.microsoft.com/office/powerpoint/2010/main" val="31468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Calculating EIRP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400" dirty="0" smtClean="0"/>
              <a:t>Simple equation:</a:t>
            </a:r>
          </a:p>
          <a:p>
            <a:r>
              <a:rPr lang="en-ZA" sz="2400" dirty="0" smtClean="0"/>
              <a:t>EIRP = Transmitted Power – Cable Losses + Antenna Gain</a:t>
            </a:r>
          </a:p>
          <a:p>
            <a:endParaRPr lang="en-ZA" sz="2400" dirty="0"/>
          </a:p>
          <a:p>
            <a:endParaRPr lang="en-ZA" sz="2400" dirty="0" smtClean="0"/>
          </a:p>
          <a:p>
            <a:r>
              <a:rPr lang="en-ZA" sz="2400" dirty="0" smtClean="0"/>
              <a:t>Measured in dBm or dBW</a:t>
            </a:r>
            <a:endParaRPr lang="en-ZA" sz="2400" dirty="0"/>
          </a:p>
          <a:p>
            <a:r>
              <a:rPr lang="en-ZA" sz="2400" dirty="0" smtClean="0"/>
              <a:t>1 dBW = 30 dBm</a:t>
            </a:r>
          </a:p>
          <a:p>
            <a:r>
              <a:rPr lang="en-ZA" sz="2400" dirty="0" smtClean="0"/>
              <a:t>Antenna gain measured in dBi</a:t>
            </a:r>
            <a:endParaRPr lang="en-ZA" sz="2400" dirty="0"/>
          </a:p>
        </p:txBody>
      </p:sp>
      <p:pic>
        <p:nvPicPr>
          <p:cNvPr id="1030" name="Picture 6" descr="EIRP|_{log} = P_T - L_c + G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956" y="3399155"/>
            <a:ext cx="5954304" cy="56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1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Dipole Antenna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94" y="1794520"/>
            <a:ext cx="5227087" cy="2916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03" y="1794520"/>
            <a:ext cx="4559909" cy="291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0880" y="6029814"/>
            <a:ext cx="5205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/>
              <a:t>At Length = 0.48 </a:t>
            </a:r>
            <a:r>
              <a:rPr lang="el-GR" sz="2400" b="1" dirty="0" smtClean="0"/>
              <a:t>λ</a:t>
            </a:r>
            <a:r>
              <a:rPr lang="en-ZA" sz="2400" b="1" dirty="0" smtClean="0"/>
              <a:t>, Z</a:t>
            </a:r>
            <a:r>
              <a:rPr lang="en-ZA" sz="2400" b="1" baseline="-25000" dirty="0" smtClean="0"/>
              <a:t>in </a:t>
            </a:r>
            <a:r>
              <a:rPr lang="en-ZA" sz="2400" b="1" dirty="0" smtClean="0"/>
              <a:t>= 70 </a:t>
            </a:r>
            <a:r>
              <a:rPr lang="el-GR" sz="2400" b="1" dirty="0" smtClean="0"/>
              <a:t>Ω</a:t>
            </a:r>
            <a:endParaRPr lang="en-Z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0880" y="5230367"/>
            <a:ext cx="4547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/>
              <a:t>Z</a:t>
            </a:r>
            <a:r>
              <a:rPr lang="en-ZA" sz="2400" b="1" baseline="-25000" dirty="0"/>
              <a:t>in </a:t>
            </a:r>
            <a:r>
              <a:rPr lang="en-ZA" sz="2400" b="1" dirty="0" smtClean="0"/>
              <a:t>= </a:t>
            </a:r>
            <a:r>
              <a:rPr lang="en-ZA" sz="2400" b="1" dirty="0"/>
              <a:t>73 + </a:t>
            </a:r>
            <a:r>
              <a:rPr lang="en-ZA" sz="2400" b="1" dirty="0" err="1" smtClean="0"/>
              <a:t>j42.5</a:t>
            </a:r>
            <a:r>
              <a:rPr lang="en-ZA" sz="2400" b="1" dirty="0" smtClean="0"/>
              <a:t> </a:t>
            </a:r>
            <a:r>
              <a:rPr lang="el-GR" sz="2400" b="1" dirty="0"/>
              <a:t>Ω</a:t>
            </a:r>
            <a:endParaRPr lang="en-ZA" sz="2400" b="1" dirty="0"/>
          </a:p>
        </p:txBody>
      </p:sp>
    </p:spTree>
    <p:extLst>
      <p:ext uri="{BB962C8B-B14F-4D97-AF65-F5344CB8AC3E}">
        <p14:creationId xmlns:p14="http://schemas.microsoft.com/office/powerpoint/2010/main" val="14227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Antenna Gain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4803480" cy="4313695"/>
          </a:xfrm>
        </p:spPr>
        <p:txBody>
          <a:bodyPr>
            <a:normAutofit/>
          </a:bodyPr>
          <a:lstStyle/>
          <a:p>
            <a:r>
              <a:rPr lang="en-ZA" sz="2400" dirty="0" smtClean="0"/>
              <a:t>Antenna gain is calculated as compared to a theoretical spherical radiation pattern</a:t>
            </a:r>
          </a:p>
          <a:p>
            <a:r>
              <a:rPr lang="en-ZA" sz="2400" dirty="0" smtClean="0"/>
              <a:t>A simple dipole antenna flattens the sphere into a doughnut and may give a gain of up to about 8 dBi</a:t>
            </a:r>
            <a:endParaRPr lang="en-Z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87970" y="2914156"/>
            <a:ext cx="4564903" cy="254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6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Dipole antenna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058" y="1230461"/>
            <a:ext cx="6152827" cy="5613427"/>
          </a:xfrm>
        </p:spPr>
      </p:pic>
    </p:spTree>
    <p:extLst>
      <p:ext uri="{BB962C8B-B14F-4D97-AF65-F5344CB8AC3E}">
        <p14:creationId xmlns:p14="http://schemas.microsoft.com/office/powerpoint/2010/main" val="75359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Dipole antenna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438" y="2398712"/>
            <a:ext cx="8362950" cy="3248025"/>
          </a:xfrm>
        </p:spPr>
      </p:pic>
    </p:spTree>
    <p:extLst>
      <p:ext uri="{BB962C8B-B14F-4D97-AF65-F5344CB8AC3E}">
        <p14:creationId xmlns:p14="http://schemas.microsoft.com/office/powerpoint/2010/main" val="27757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Yagi-</a:t>
            </a:r>
            <a:r>
              <a:rPr lang="en-ZA" dirty="0" err="1" smtClean="0"/>
              <a:t>Uda</a:t>
            </a:r>
            <a:r>
              <a:rPr lang="en-ZA" dirty="0" smtClean="0"/>
              <a:t> Antenna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400" dirty="0" smtClean="0"/>
              <a:t>Invented in 1928, but only translated into English much later</a:t>
            </a:r>
          </a:p>
          <a:p>
            <a:r>
              <a:rPr lang="en-ZA" sz="2400" dirty="0" smtClean="0"/>
              <a:t>Gives a gain of up to 20 dBi</a:t>
            </a:r>
          </a:p>
          <a:p>
            <a:r>
              <a:rPr lang="en-ZA" sz="2400" dirty="0" smtClean="0"/>
              <a:t>Can receive weaker signals</a:t>
            </a:r>
          </a:p>
          <a:p>
            <a:r>
              <a:rPr lang="en-ZA" sz="2400" dirty="0" smtClean="0"/>
              <a:t>Simple construction – made of metal rods</a:t>
            </a:r>
          </a:p>
          <a:p>
            <a:r>
              <a:rPr lang="en-ZA" sz="2400" dirty="0" smtClean="0"/>
              <a:t>Highly directional</a:t>
            </a:r>
          </a:p>
          <a:p>
            <a:r>
              <a:rPr lang="en-ZA" sz="2400" dirty="0" smtClean="0"/>
              <a:t>Reduces sensitivity to interference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176391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Yagi-</a:t>
            </a:r>
            <a:r>
              <a:rPr lang="en-ZA" dirty="0" err="1"/>
              <a:t>Uda</a:t>
            </a:r>
            <a:r>
              <a:rPr lang="en-ZA" dirty="0"/>
              <a:t> Antenna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64" y="2267943"/>
            <a:ext cx="5003667" cy="33734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193" y="2267943"/>
            <a:ext cx="5548425" cy="337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1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637</TotalTime>
  <Words>697</Words>
  <Application>Microsoft Office PowerPoint</Application>
  <PresentationFormat>Widescreen</PresentationFormat>
  <Paragraphs>122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Wisp</vt:lpstr>
      <vt:lpstr>Why do we have EIRP Limits?</vt:lpstr>
      <vt:lpstr>What is EIRP?</vt:lpstr>
      <vt:lpstr>Calculating EIRP</vt:lpstr>
      <vt:lpstr>Dipole Antenna</vt:lpstr>
      <vt:lpstr>Antenna Gain</vt:lpstr>
      <vt:lpstr>Dipole antenna</vt:lpstr>
      <vt:lpstr>Dipole antenna</vt:lpstr>
      <vt:lpstr>Yagi-Uda Antenna</vt:lpstr>
      <vt:lpstr>Yagi-Uda Antenna</vt:lpstr>
      <vt:lpstr>Yagi-Uda Antenna</vt:lpstr>
      <vt:lpstr>Yagi-Uda Antenna</vt:lpstr>
      <vt:lpstr>PowerPoint Presentation</vt:lpstr>
      <vt:lpstr>Real Coverage Example</vt:lpstr>
      <vt:lpstr>Real Coverage Example 2</vt:lpstr>
      <vt:lpstr>Why Specify EIRP Limits?</vt:lpstr>
      <vt:lpstr>Licence-Exempt Bands</vt:lpstr>
      <vt:lpstr>Licence-Exempt Bands</vt:lpstr>
      <vt:lpstr>A little History</vt:lpstr>
      <vt:lpstr>High Gain Antenna PtP Link</vt:lpstr>
      <vt:lpstr>Many PtP Links</vt:lpstr>
      <vt:lpstr>What do we need to change?</vt:lpstr>
    </vt:vector>
  </TitlesOfParts>
  <Company>ICASA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we have EIRP Limits?</dc:title>
  <dc:creator>William Stucke</dc:creator>
  <cp:lastModifiedBy>William Stucke</cp:lastModifiedBy>
  <cp:revision>27</cp:revision>
  <dcterms:created xsi:type="dcterms:W3CDTF">2016-05-11T21:35:00Z</dcterms:created>
  <dcterms:modified xsi:type="dcterms:W3CDTF">2016-06-07T09:57:06Z</dcterms:modified>
</cp:coreProperties>
</file>