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67" r:id="rId3"/>
    <p:sldId id="269" r:id="rId4"/>
    <p:sldId id="262" r:id="rId5"/>
    <p:sldId id="268" r:id="rId6"/>
    <p:sldId id="270" r:id="rId7"/>
    <p:sldId id="271" r:id="rId8"/>
    <p:sldId id="274" r:id="rId9"/>
    <p:sldId id="275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arsec\OWB\Marketing\PowerpointPresentation\CostComparis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716183a880ead13/ComX%20Business%20pl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Product 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p3d/>
            </c:spPr>
          </c:dPt>
          <c:cat>
            <c:strRef>
              <c:f>Sheet1!$A$3:$A$8</c:f>
              <c:strCache>
                <c:ptCount val="6"/>
                <c:pt idx="0">
                  <c:v>OWB</c:v>
                </c:pt>
                <c:pt idx="1">
                  <c:v>70-80GHz</c:v>
                </c:pt>
                <c:pt idx="2">
                  <c:v>60GHz</c:v>
                </c:pt>
                <c:pt idx="3">
                  <c:v>5.8Ghz</c:v>
                </c:pt>
                <c:pt idx="4">
                  <c:v>11-38GHz</c:v>
                </c:pt>
                <c:pt idx="5">
                  <c:v>Fiber</c:v>
                </c:pt>
              </c:strCache>
            </c:strRef>
          </c:cat>
          <c:val>
            <c:numRef>
              <c:f>Sheet1!$B$3:$B$8</c:f>
              <c:numCache>
                <c:formatCode>[$$-409]#,##0.00</c:formatCode>
                <c:ptCount val="6"/>
                <c:pt idx="0">
                  <c:v>12000</c:v>
                </c:pt>
                <c:pt idx="1">
                  <c:v>30000</c:v>
                </c:pt>
                <c:pt idx="2">
                  <c:v>22000</c:v>
                </c:pt>
                <c:pt idx="3">
                  <c:v>11000</c:v>
                </c:pt>
                <c:pt idx="4">
                  <c:v>48000</c:v>
                </c:pt>
                <c:pt idx="5">
                  <c:v>45000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500912"/>
        <c:axId val="188503264"/>
        <c:axId val="0"/>
      </c:bar3DChart>
      <c:catAx>
        <c:axId val="18850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03264"/>
        <c:crosses val="autoZero"/>
        <c:auto val="1"/>
        <c:lblAlgn val="ctr"/>
        <c:lblOffset val="100"/>
        <c:noMultiLvlLbl val="0"/>
      </c:catAx>
      <c:valAx>
        <c:axId val="18850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0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CISCO GLOBAL TRAFFIC: ExaBytes </a:t>
            </a:r>
            <a:r>
              <a:rPr lang="en-US" b="1" dirty="0"/>
              <a:t>per month (Exa = </a:t>
            </a:r>
            <a:r>
              <a:rPr lang="en-US" sz="1400" b="1" i="0" u="none" strike="noStrike" baseline="0" dirty="0">
                <a:effectLst/>
              </a:rPr>
              <a:t>10</a:t>
            </a:r>
            <a:r>
              <a:rPr lang="en-US" sz="1400" b="1" i="0" u="none" strike="noStrike" baseline="30000" dirty="0">
                <a:effectLst/>
              </a:rPr>
              <a:t>18</a:t>
            </a:r>
            <a:r>
              <a:rPr lang="en-US" b="1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'[ComX Business plan.xlsx]Sheet3'!$B$12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'[ComX Business plan.xlsx]Sheet3'!$A$13:$A$18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'[ComX Business plan.xlsx]Sheet3'!$B$13:$B$18</c:f>
              <c:numCache>
                <c:formatCode>General</c:formatCode>
                <c:ptCount val="6"/>
                <c:pt idx="0">
                  <c:v>0.9</c:v>
                </c:pt>
                <c:pt idx="1">
                  <c:v>1.6</c:v>
                </c:pt>
                <c:pt idx="2">
                  <c:v>2.8</c:v>
                </c:pt>
                <c:pt idx="3">
                  <c:v>4.7</c:v>
                </c:pt>
                <c:pt idx="4">
                  <c:v>7.4</c:v>
                </c:pt>
                <c:pt idx="5">
                  <c:v>11.2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502088"/>
        <c:axId val="235195072"/>
      </c:barChart>
      <c:lineChart>
        <c:grouping val="standard"/>
        <c:varyColors val="0"/>
        <c:ser>
          <c:idx val="1"/>
          <c:order val="1"/>
          <c:tx>
            <c:strRef>
              <c:f>'[ComX Business plan.xlsx]Sheet3'!$C$12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'[ComX Business plan.xlsx]Sheet3'!$A$13:$A$18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'[ComX Business plan.xlsx]Sheet3'!$C$13:$C$18</c:f>
              <c:numCache>
                <c:formatCode>General</c:formatCode>
                <c:ptCount val="6"/>
                <c:pt idx="0">
                  <c:v>0.9</c:v>
                </c:pt>
                <c:pt idx="1">
                  <c:v>1.6</c:v>
                </c:pt>
                <c:pt idx="2">
                  <c:v>2.8</c:v>
                </c:pt>
                <c:pt idx="3">
                  <c:v>4.7</c:v>
                </c:pt>
                <c:pt idx="4">
                  <c:v>7.4</c:v>
                </c:pt>
                <c:pt idx="5">
                  <c:v>11.2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502088"/>
        <c:axId val="235195072"/>
      </c:lineChart>
      <c:catAx>
        <c:axId val="18850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195072"/>
        <c:crosses val="autoZero"/>
        <c:auto val="1"/>
        <c:lblAlgn val="ctr"/>
        <c:lblOffset val="100"/>
        <c:noMultiLvlLbl val="0"/>
      </c:catAx>
      <c:valAx>
        <c:axId val="23519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02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52B-5DD3-4F53-881B-F79E0E63FDEA}" type="datetimeFigureOut">
              <a:rPr lang="en-ZA" smtClean="0"/>
              <a:t>2014-05-26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93C-FB79-4AD4-9C2E-408EA4784E2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9522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52B-5DD3-4F53-881B-F79E0E63FDEA}" type="datetimeFigureOut">
              <a:rPr lang="en-ZA" smtClean="0"/>
              <a:t>2014-05-26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93C-FB79-4AD4-9C2E-408EA4784E2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265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52B-5DD3-4F53-881B-F79E0E63FDEA}" type="datetimeFigureOut">
              <a:rPr lang="en-ZA" smtClean="0"/>
              <a:t>2014-05-26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93C-FB79-4AD4-9C2E-408EA4784E2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499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52B-5DD3-4F53-881B-F79E0E63FDEA}" type="datetimeFigureOut">
              <a:rPr lang="en-ZA" smtClean="0"/>
              <a:t>2014-05-26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93C-FB79-4AD4-9C2E-408EA4784E2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06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52B-5DD3-4F53-881B-F79E0E63FDEA}" type="datetimeFigureOut">
              <a:rPr lang="en-ZA" smtClean="0"/>
              <a:t>2014-05-26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93C-FB79-4AD4-9C2E-408EA4784E2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027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52B-5DD3-4F53-881B-F79E0E63FDEA}" type="datetimeFigureOut">
              <a:rPr lang="en-ZA" smtClean="0"/>
              <a:t>2014-05-26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93C-FB79-4AD4-9C2E-408EA4784E2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0244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52B-5DD3-4F53-881B-F79E0E63FDEA}" type="datetimeFigureOut">
              <a:rPr lang="en-ZA" smtClean="0"/>
              <a:t>2014-05-26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93C-FB79-4AD4-9C2E-408EA4784E2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968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52B-5DD3-4F53-881B-F79E0E63FDEA}" type="datetimeFigureOut">
              <a:rPr lang="en-ZA" smtClean="0"/>
              <a:t>2014-05-26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93C-FB79-4AD4-9C2E-408EA4784E2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285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52B-5DD3-4F53-881B-F79E0E63FDEA}" type="datetimeFigureOut">
              <a:rPr lang="en-ZA" smtClean="0"/>
              <a:t>2014-05-26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93C-FB79-4AD4-9C2E-408EA4784E2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248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52B-5DD3-4F53-881B-F79E0E63FDEA}" type="datetimeFigureOut">
              <a:rPr lang="en-ZA" smtClean="0"/>
              <a:t>2014-05-26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93C-FB79-4AD4-9C2E-408EA4784E2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190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D52B-5DD3-4F53-881B-F79E0E63FDEA}" type="datetimeFigureOut">
              <a:rPr lang="en-ZA" smtClean="0"/>
              <a:t>2014-05-26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093C-FB79-4AD4-9C2E-408EA4784E2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316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DD52B-5DD3-4F53-881B-F79E0E63FDEA}" type="datetimeFigureOut">
              <a:rPr lang="en-ZA" smtClean="0"/>
              <a:t>2014-05-26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093C-FB79-4AD4-9C2E-408EA4784E2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807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63" y="5103514"/>
            <a:ext cx="9144000" cy="374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700" b="1" dirty="0" smtClean="0">
                <a:solidFill>
                  <a:schemeClr val="bg1"/>
                </a:solidFill>
              </a:rPr>
              <a:t>OPTICAL WIRELESS BROADBAND – </a:t>
            </a:r>
            <a:r>
              <a:rPr lang="en-ZA" sz="1700" b="1" dirty="0" smtClean="0"/>
              <a:t>CARRIER GRADE TECHNOLOGY WITHOUT THE LICENSING COST</a:t>
            </a:r>
            <a:endParaRPr lang="en-ZA" sz="17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44" y="3372057"/>
            <a:ext cx="5873511" cy="1459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0191" y="6500042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www.redlinetechnologies.net</a:t>
            </a:r>
            <a:endParaRPr lang="en-Z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8b5ca907-ba18-4c4e-9215-6e49b18e50de" descr="8C6DD210-3A5B-4198-AC6D-7CFC5118A5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22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1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98196"/>
            <a:ext cx="9144000" cy="3994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bg1"/>
                </a:solidFill>
              </a:rPr>
              <a:t>CONCLUSSION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66" y="72118"/>
            <a:ext cx="2520134" cy="626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362" y="1853514"/>
            <a:ext cx="49780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Optical Wireless Broadband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Can be a standalone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Spectrum license exempt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Quick to install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Low maintenance due to autonomous </a:t>
            </a:r>
            <a:r>
              <a:rPr lang="en-ZA" dirty="0" smtClean="0">
                <a:latin typeface="+mj-lt"/>
              </a:rPr>
              <a:t>alignment</a:t>
            </a:r>
          </a:p>
          <a:p>
            <a:r>
              <a:rPr lang="en-ZA" b="1" dirty="0" smtClean="0"/>
              <a:t>Markets</a:t>
            </a:r>
            <a:endParaRPr lang="en-Z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4G/LTE Backhauling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Enterprise connectivity</a:t>
            </a:r>
            <a:endParaRPr lang="en-ZA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945027"/>
              </p:ext>
            </p:extLst>
          </p:nvPr>
        </p:nvGraphicFramePr>
        <p:xfrm>
          <a:off x="1905307" y="4021924"/>
          <a:ext cx="5796259" cy="259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79456" y="2033819"/>
            <a:ext cx="3474392" cy="155427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900" b="1" i="1" dirty="0" smtClean="0"/>
              <a:t>We </a:t>
            </a:r>
            <a:r>
              <a:rPr lang="en-ZA" sz="1900" b="1" i="1" dirty="0" smtClean="0"/>
              <a:t>foresee that OWB technology will dominate high capacity wireless network infrastructure with the adoption of </a:t>
            </a:r>
            <a:r>
              <a:rPr lang="en-ZA" sz="1900" b="1" i="1" dirty="0" smtClean="0"/>
              <a:t>LTE.</a:t>
            </a:r>
            <a:endParaRPr lang="en-ZA" sz="19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336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www.redlinetechnologies.net</a:t>
            </a:r>
            <a:endParaRPr lang="en-Z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4127" y="6488668"/>
            <a:ext cx="336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www.redlinetechnologies.net</a:t>
            </a:r>
            <a:endParaRPr lang="en-Z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3" y="5103514"/>
            <a:ext cx="9144000" cy="374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700" b="1" dirty="0" smtClean="0">
                <a:solidFill>
                  <a:schemeClr val="bg1"/>
                </a:solidFill>
              </a:rPr>
              <a:t>OPTICAL WIRELESS BROADBAND – </a:t>
            </a:r>
            <a:r>
              <a:rPr lang="en-ZA" sz="1700" b="1" dirty="0" smtClean="0"/>
              <a:t>CARRIER GRADE TECHNOLOGY WITHOUT THE LICENSING COST</a:t>
            </a:r>
            <a:endParaRPr lang="en-ZA" sz="1700" b="1" dirty="0">
              <a:solidFill>
                <a:schemeClr val="bg1"/>
              </a:solidFill>
            </a:endParaRPr>
          </a:p>
        </p:txBody>
      </p:sp>
      <p:pic>
        <p:nvPicPr>
          <p:cNvPr id="7" name="8b5ca907-ba18-4c4e-9215-6e49b18e50de" descr="8C6DD210-3A5B-4198-AC6D-7CFC5118A5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22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44" y="3372057"/>
            <a:ext cx="5873511" cy="14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98196"/>
            <a:ext cx="9144000" cy="3994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bg1"/>
                </a:solidFill>
              </a:rPr>
              <a:t>OPTICAL WIRELESS BROADBAND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66" y="72118"/>
            <a:ext cx="2520134" cy="626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363" y="1887509"/>
            <a:ext cx="767761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Optical Wireless Broadband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Infrared Optical laser beams to transmit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Frequency 3-4 THz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latin typeface="+mj-lt"/>
              </a:rPr>
              <a:t>License</a:t>
            </a:r>
            <a:r>
              <a:rPr lang="en-ZA" dirty="0" smtClean="0">
                <a:latin typeface="+mj-lt"/>
              </a:rPr>
              <a:t> </a:t>
            </a:r>
            <a:r>
              <a:rPr lang="en-ZA" b="1" dirty="0" smtClean="0">
                <a:latin typeface="+mj-lt"/>
              </a:rPr>
              <a:t>exempt</a:t>
            </a:r>
            <a:r>
              <a:rPr lang="en-ZA" dirty="0" smtClean="0">
                <a:latin typeface="+mj-lt"/>
              </a:rPr>
              <a:t> worldwide – Can be installed in a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Provide robust links at 2km range and more in low rainfall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High data-rates of 1Gbps Full-Duplex (2Gbps) -&gt; 2.5Gbps -&gt; 10Gbps on its way</a:t>
            </a:r>
          </a:p>
          <a:p>
            <a:endParaRPr lang="en-ZA" dirty="0">
              <a:latin typeface="+mj-lt"/>
            </a:endParaRPr>
          </a:p>
          <a:p>
            <a:r>
              <a:rPr lang="en-ZA" b="1" dirty="0" smtClean="0"/>
              <a:t>Availability in 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99.98</a:t>
            </a:r>
            <a:r>
              <a:rPr lang="en-ZA" dirty="0" smtClean="0">
                <a:latin typeface="+mj-lt"/>
              </a:rPr>
              <a:t>% to 99.999%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>
              <a:latin typeface="+mj-lt"/>
            </a:endParaRPr>
          </a:p>
          <a:p>
            <a:r>
              <a:rPr lang="en-ZA" b="1" dirty="0" smtClean="0"/>
              <a:t>1550nm vs. 850nm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More than double the power is required because of </a:t>
            </a:r>
          </a:p>
          <a:p>
            <a:r>
              <a:rPr lang="en-ZA" dirty="0" smtClean="0"/>
              <a:t>Quantum Efficiency (QE)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Atmospheric effects which limits transmission is the same</a:t>
            </a:r>
            <a:endParaRPr lang="en-ZA" dirty="0"/>
          </a:p>
          <a:p>
            <a:r>
              <a:rPr lang="en-ZA" sz="1050" i="1" dirty="0" smtClean="0">
                <a:latin typeface="+mj-lt"/>
              </a:rPr>
              <a:t>“Comparison </a:t>
            </a:r>
            <a:r>
              <a:rPr lang="en-ZA" sz="1050" i="1" dirty="0">
                <a:latin typeface="+mj-lt"/>
              </a:rPr>
              <a:t>of laser beam propagation </a:t>
            </a:r>
            <a:r>
              <a:rPr lang="en-ZA" sz="1050" i="1" dirty="0" smtClean="0">
                <a:latin typeface="+mj-lt"/>
              </a:rPr>
              <a:t>at </a:t>
            </a:r>
            <a:r>
              <a:rPr lang="en-ZA" sz="1050" i="1" dirty="0">
                <a:latin typeface="+mj-lt"/>
              </a:rPr>
              <a:t>785 nm and 1550 nm in fog and haze </a:t>
            </a:r>
            <a:r>
              <a:rPr lang="en-ZA" sz="1050" i="1" dirty="0" smtClean="0">
                <a:latin typeface="+mj-lt"/>
              </a:rPr>
              <a:t>for </a:t>
            </a:r>
            <a:r>
              <a:rPr lang="en-ZA" sz="1050" i="1" dirty="0">
                <a:latin typeface="+mj-lt"/>
              </a:rPr>
              <a:t>optical wireless </a:t>
            </a:r>
            <a:endParaRPr lang="en-ZA" sz="1050" i="1" dirty="0" smtClean="0">
              <a:latin typeface="+mj-lt"/>
            </a:endParaRPr>
          </a:p>
          <a:p>
            <a:r>
              <a:rPr lang="en-ZA" sz="1050" i="1" dirty="0" smtClean="0">
                <a:latin typeface="+mj-lt"/>
              </a:rPr>
              <a:t>Communications” </a:t>
            </a:r>
            <a:endParaRPr lang="en-ZA" sz="1050" i="1" dirty="0">
              <a:latin typeface="+mj-lt"/>
            </a:endParaRPr>
          </a:p>
          <a:p>
            <a:r>
              <a:rPr lang="en-ZA" sz="1050" i="1" dirty="0">
                <a:latin typeface="+mj-lt"/>
              </a:rPr>
              <a:t>Isaac I. Kim, Bruce McArthur, and Eric </a:t>
            </a:r>
            <a:r>
              <a:rPr lang="en-ZA" sz="1050" i="1" dirty="0">
                <a:latin typeface="+mj-lt"/>
              </a:rPr>
              <a:t>Korevaar</a:t>
            </a:r>
            <a:r>
              <a:rPr lang="en-ZA" sz="1050" i="1" dirty="0">
                <a:latin typeface="+mj-lt"/>
              </a:rPr>
              <a:t> </a:t>
            </a:r>
          </a:p>
          <a:p>
            <a:endParaRPr lang="en-ZA" sz="105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65" y="4456090"/>
            <a:ext cx="2762635" cy="2401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www.redlinetechnologies.net</a:t>
            </a:r>
            <a:endParaRPr lang="en-Z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98196"/>
            <a:ext cx="9144000" cy="3994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bg1"/>
                </a:solidFill>
              </a:rPr>
              <a:t>TECH TALK: </a:t>
            </a:r>
            <a:r>
              <a:rPr lang="en-ZA" b="1" dirty="0" smtClean="0">
                <a:solidFill>
                  <a:schemeClr val="bg1"/>
                </a:solidFill>
              </a:rPr>
              <a:t>FEATURES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66" y="72118"/>
            <a:ext cx="2520134" cy="626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883783"/>
            <a:ext cx="8032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OWB Features</a:t>
            </a:r>
            <a:endParaRPr lang="en-Z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OWB uses Multiple/large transmit apertures to overcome scintillation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Avalanche Photo Diode (APD) technology </a:t>
            </a:r>
            <a:r>
              <a:rPr lang="en-ZA" dirty="0" smtClean="0">
                <a:latin typeface="+mj-lt"/>
              </a:rPr>
              <a:t>increases </a:t>
            </a:r>
            <a:r>
              <a:rPr lang="en-ZA" dirty="0" smtClean="0">
                <a:latin typeface="+mj-lt"/>
              </a:rPr>
              <a:t>receiver sensitivity</a:t>
            </a:r>
            <a:endParaRPr lang="en-ZA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Autonomous alignment – Increases link budget and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Ranges and data-rates are increasing with </a:t>
            </a:r>
            <a:r>
              <a:rPr lang="en-ZA" dirty="0" smtClean="0">
                <a:latin typeface="+mj-lt"/>
              </a:rPr>
              <a:t>cost effective techniques</a:t>
            </a:r>
            <a:endParaRPr lang="en-ZA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Managed via online cloud based server (</a:t>
            </a:r>
            <a:r>
              <a:rPr lang="en-ZA" b="1" dirty="0" err="1" smtClean="0">
                <a:solidFill>
                  <a:srgbClr val="C00000"/>
                </a:solidFill>
                <a:latin typeface="+mj-lt"/>
              </a:rPr>
              <a:t>RedView</a:t>
            </a:r>
            <a:r>
              <a:rPr lang="en-ZA" dirty="0" smtClean="0">
                <a:latin typeface="+mj-lt"/>
              </a:rPr>
              <a:t>)</a:t>
            </a:r>
            <a:endParaRPr lang="en-ZA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>
              <a:latin typeface="+mj-lt"/>
            </a:endParaRPr>
          </a:p>
          <a:p>
            <a:r>
              <a:rPr lang="en-ZA" b="1" i="1" dirty="0" smtClean="0">
                <a:latin typeface="+mj-lt"/>
              </a:rPr>
              <a:t>NanoWave</a:t>
            </a:r>
            <a:r>
              <a:rPr lang="en-ZA" b="1" i="1" dirty="0" smtClean="0">
                <a:latin typeface="+mj-lt"/>
              </a:rPr>
              <a:t> G1000 – Lowest Cost, Smallest, lightest OWB system with </a:t>
            </a:r>
            <a:r>
              <a:rPr lang="en-ZA" b="1" i="1" dirty="0" smtClean="0">
                <a:latin typeface="+mj-lt"/>
              </a:rPr>
              <a:t>Autonomous Alignment</a:t>
            </a:r>
            <a:endParaRPr lang="en-ZA" b="1" i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www.redlinetechnologies.net</a:t>
            </a:r>
            <a:endParaRPr lang="en-Z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61" y="4739448"/>
            <a:ext cx="1882648" cy="1636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6082" y="4919008"/>
            <a:ext cx="41665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latin typeface="+mj-lt"/>
              </a:rPr>
              <a:t>Quick Specs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Weight: </a:t>
            </a:r>
            <a:r>
              <a:rPr lang="en-ZA" b="1" dirty="0" smtClean="0">
                <a:latin typeface="+mj-lt"/>
              </a:rPr>
              <a:t>5Kg</a:t>
            </a:r>
            <a:endParaRPr lang="en-ZA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Dimensions: </a:t>
            </a:r>
            <a:r>
              <a:rPr lang="en-ZA" b="1" i="1" dirty="0" smtClean="0">
                <a:latin typeface="+mj-lt"/>
              </a:rPr>
              <a:t>350mm x 210mm x 210mm</a:t>
            </a:r>
            <a:endParaRPr lang="en-ZA" b="1" i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2km for carrier grade availability in </a:t>
            </a:r>
            <a:r>
              <a:rPr lang="en-ZA" dirty="0" smtClean="0">
                <a:latin typeface="+mj-lt"/>
              </a:rPr>
              <a:t>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Temperature: -20 to 60 Degrees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Blends into environment</a:t>
            </a:r>
            <a:endParaRPr lang="en-Z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50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irect Access Storage 2"/>
          <p:cNvSpPr/>
          <p:nvPr/>
        </p:nvSpPr>
        <p:spPr>
          <a:xfrm>
            <a:off x="4095481" y="3053078"/>
            <a:ext cx="1411216" cy="2259304"/>
          </a:xfrm>
          <a:prstGeom prst="flowChartMagneticDrum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Flowchart: Direct Access Storage 7"/>
          <p:cNvSpPr/>
          <p:nvPr/>
        </p:nvSpPr>
        <p:spPr>
          <a:xfrm>
            <a:off x="5158912" y="3590303"/>
            <a:ext cx="1607358" cy="1184856"/>
          </a:xfrm>
          <a:prstGeom prst="flowChartMagneticDrum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Flowchart: Direct Access Storage 10"/>
          <p:cNvSpPr/>
          <p:nvPr/>
        </p:nvSpPr>
        <p:spPr>
          <a:xfrm>
            <a:off x="6329462" y="3822121"/>
            <a:ext cx="1204678" cy="721217"/>
          </a:xfrm>
          <a:prstGeom prst="flowChartMagneticDrum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Flowchart: Direct Access Storage 11"/>
          <p:cNvSpPr/>
          <p:nvPr/>
        </p:nvSpPr>
        <p:spPr>
          <a:xfrm>
            <a:off x="7243562" y="4021070"/>
            <a:ext cx="779975" cy="323318"/>
          </a:xfrm>
          <a:prstGeom prst="flowChartMagneticDrum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5724"/>
              </p:ext>
            </p:extLst>
          </p:nvPr>
        </p:nvGraphicFramePr>
        <p:xfrm>
          <a:off x="2946239" y="5511331"/>
          <a:ext cx="528336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744"/>
                <a:gridCol w="1220781"/>
                <a:gridCol w="1133341"/>
                <a:gridCol w="850004"/>
                <a:gridCol w="798490"/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99.999%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99.98%</a:t>
                      </a:r>
                      <a:endParaRPr lang="en-Z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99.9%</a:t>
                      </a:r>
                      <a:endParaRPr lang="en-ZA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bg1"/>
                          </a:solidFill>
                        </a:rPr>
                        <a:t>99 %</a:t>
                      </a:r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324458" y="399806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/>
              <a:t>1</a:t>
            </a:r>
            <a:r>
              <a:rPr lang="en-ZA" b="1" dirty="0" smtClean="0"/>
              <a:t>500m</a:t>
            </a:r>
            <a:endParaRPr lang="en-ZA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255941" y="399806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500m</a:t>
            </a:r>
            <a:endParaRPr lang="en-ZA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54343" y="398860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2000m</a:t>
            </a:r>
            <a:endParaRPr lang="en-Z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048417" y="402174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/>
              <a:t>3</a:t>
            </a:r>
            <a:r>
              <a:rPr lang="en-ZA" b="1" dirty="0" smtClean="0"/>
              <a:t>000m</a:t>
            </a:r>
            <a:endParaRPr lang="en-Z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" y="3072934"/>
            <a:ext cx="3022600" cy="22669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4095481" y="2137894"/>
            <a:ext cx="4237150" cy="450761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Rectangle 16"/>
          <p:cNvSpPr/>
          <p:nvPr/>
        </p:nvSpPr>
        <p:spPr>
          <a:xfrm>
            <a:off x="0" y="698196"/>
            <a:ext cx="9144000" cy="3994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bg1"/>
                </a:solidFill>
              </a:rPr>
              <a:t>TECH TALK: </a:t>
            </a:r>
            <a:r>
              <a:rPr lang="en-ZA" b="1" dirty="0" smtClean="0">
                <a:solidFill>
                  <a:schemeClr val="bg1"/>
                </a:solidFill>
              </a:rPr>
              <a:t>AVAILABILITY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66" y="72118"/>
            <a:ext cx="2520134" cy="626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1742" y="1882347"/>
            <a:ext cx="420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Availability Increases with Shorter Distance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56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98196"/>
            <a:ext cx="9144000" cy="3994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bg1"/>
                </a:solidFill>
              </a:rPr>
              <a:t>HYBRID WIRELESS SOLUTION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66" y="72118"/>
            <a:ext cx="2520134" cy="626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362" y="1853514"/>
            <a:ext cx="726545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err="1" smtClean="0"/>
              <a:t>mmWave</a:t>
            </a:r>
            <a:r>
              <a:rPr lang="en-ZA" b="1" dirty="0" smtClean="0"/>
              <a:t> The </a:t>
            </a:r>
            <a:r>
              <a:rPr lang="en-ZA" b="1" dirty="0" smtClean="0"/>
              <a:t>atmospheric limiting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Rain </a:t>
            </a:r>
            <a:r>
              <a:rPr lang="en-ZA" dirty="0" smtClean="0">
                <a:latin typeface="+mj-lt"/>
              </a:rPr>
              <a:t>(“</a:t>
            </a:r>
            <a:r>
              <a:rPr lang="en-ZA" i="1" dirty="0" smtClean="0">
                <a:latin typeface="+mj-lt"/>
              </a:rPr>
              <a:t>Estimation </a:t>
            </a:r>
            <a:r>
              <a:rPr lang="en-ZA" i="1" dirty="0" smtClean="0">
                <a:latin typeface="+mj-lt"/>
              </a:rPr>
              <a:t>of Terrestrial Rain Attenuation of Microwave and </a:t>
            </a:r>
          </a:p>
          <a:p>
            <a:r>
              <a:rPr lang="en-ZA" i="1" dirty="0" smtClean="0">
                <a:latin typeface="+mj-lt"/>
              </a:rPr>
              <a:t>	</a:t>
            </a:r>
            <a:r>
              <a:rPr lang="en-ZA" i="1" dirty="0" smtClean="0">
                <a:latin typeface="+mj-lt"/>
              </a:rPr>
              <a:t>Millimeter</a:t>
            </a:r>
            <a:r>
              <a:rPr lang="en-ZA" i="1" dirty="0" smtClean="0">
                <a:latin typeface="+mj-lt"/>
              </a:rPr>
              <a:t> Wave Signals in South-Africa Using </a:t>
            </a:r>
            <a:r>
              <a:rPr lang="en-ZA" b="1" i="1" dirty="0" smtClean="0">
                <a:latin typeface="+mj-lt"/>
              </a:rPr>
              <a:t>ITU-R</a:t>
            </a:r>
            <a:r>
              <a:rPr lang="en-ZA" i="1" dirty="0" smtClean="0">
                <a:latin typeface="+mj-lt"/>
              </a:rPr>
              <a:t> </a:t>
            </a:r>
            <a:r>
              <a:rPr lang="en-ZA" i="1" dirty="0" smtClean="0">
                <a:latin typeface="+mj-lt"/>
              </a:rPr>
              <a:t>Model”, </a:t>
            </a:r>
          </a:p>
          <a:p>
            <a:r>
              <a:rPr lang="en-ZA" i="1" dirty="0">
                <a:latin typeface="+mj-lt"/>
              </a:rPr>
              <a:t> </a:t>
            </a:r>
            <a:r>
              <a:rPr lang="en-ZA" i="1" dirty="0" smtClean="0">
                <a:latin typeface="+mj-lt"/>
              </a:rPr>
              <a:t>	</a:t>
            </a:r>
            <a:r>
              <a:rPr lang="en-ZA" i="1" dirty="0" smtClean="0">
                <a:latin typeface="+mj-lt"/>
              </a:rPr>
              <a:t>P.A </a:t>
            </a:r>
            <a:r>
              <a:rPr lang="en-ZA" i="1" dirty="0" smtClean="0">
                <a:latin typeface="+mj-lt"/>
              </a:rPr>
              <a:t>Owolawi</a:t>
            </a:r>
            <a:r>
              <a:rPr lang="en-ZA" i="1" dirty="0" smtClean="0">
                <a:latin typeface="+mj-lt"/>
              </a:rPr>
              <a:t>, S.J </a:t>
            </a:r>
            <a:r>
              <a:rPr lang="en-ZA" i="1" dirty="0" smtClean="0">
                <a:latin typeface="+mj-lt"/>
              </a:rPr>
              <a:t>Malinga</a:t>
            </a:r>
            <a:r>
              <a:rPr lang="en-ZA" i="1" dirty="0" smtClean="0">
                <a:latin typeface="+mj-lt"/>
              </a:rPr>
              <a:t>, T.J.O </a:t>
            </a:r>
            <a:r>
              <a:rPr lang="en-ZA" i="1" dirty="0" smtClean="0">
                <a:latin typeface="+mj-lt"/>
              </a:rPr>
              <a:t>Afullo</a:t>
            </a:r>
            <a:r>
              <a:rPr lang="en-ZA" i="1" dirty="0" smtClean="0">
                <a:latin typeface="+mj-lt"/>
              </a:rPr>
              <a:t>)</a:t>
            </a:r>
            <a:endParaRPr lang="en-ZA" i="1" dirty="0" smtClean="0">
              <a:latin typeface="+mj-lt"/>
            </a:endParaRPr>
          </a:p>
          <a:p>
            <a:endParaRPr lang="en-ZA" i="1" dirty="0">
              <a:latin typeface="+mj-lt"/>
            </a:endParaRPr>
          </a:p>
          <a:p>
            <a:r>
              <a:rPr lang="en-ZA" b="1" dirty="0" smtClean="0"/>
              <a:t>Availability in SA</a:t>
            </a:r>
            <a:endParaRPr lang="en-ZA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+mj-lt"/>
              </a:rPr>
              <a:t>Max 99.9</a:t>
            </a:r>
            <a:r>
              <a:rPr lang="en-ZA" dirty="0" smtClean="0">
                <a:latin typeface="+mj-lt"/>
              </a:rPr>
              <a:t>% (Rainy seasons tend to have a major impact on performance)</a:t>
            </a:r>
            <a:endParaRPr lang="en-ZA" dirty="0">
              <a:latin typeface="+mj-lt"/>
            </a:endParaRPr>
          </a:p>
          <a:p>
            <a:endParaRPr lang="en-ZA" i="1" dirty="0" smtClean="0">
              <a:latin typeface="+mj-lt"/>
            </a:endParaRPr>
          </a:p>
          <a:p>
            <a:r>
              <a:rPr lang="en-ZA" b="1" dirty="0" smtClean="0"/>
              <a:t>Hybrid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OWB and </a:t>
            </a:r>
            <a:r>
              <a:rPr lang="en-ZA" dirty="0" err="1" smtClean="0"/>
              <a:t>mmWave</a:t>
            </a:r>
            <a:r>
              <a:rPr lang="en-ZA" dirty="0" smtClean="0"/>
              <a:t> together can provide robust Gigabit links</a:t>
            </a:r>
            <a:endParaRPr lang="en-ZA" dirty="0"/>
          </a:p>
          <a:p>
            <a:endParaRPr lang="en-Z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www.redlinetechnologies.net</a:t>
            </a:r>
            <a:endParaRPr lang="en-Z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98196"/>
            <a:ext cx="9144000" cy="3994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bg1"/>
                </a:solidFill>
              </a:rPr>
              <a:t>WIRELESS TRANSMISSION IN RAIN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66" y="72118"/>
            <a:ext cx="2520134" cy="626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www.redlinetechnologies.net</a:t>
            </a:r>
            <a:endParaRPr lang="en-Z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097652"/>
            <a:ext cx="7315215" cy="54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98196"/>
            <a:ext cx="9144000" cy="3994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bg1"/>
                </a:solidFill>
              </a:rPr>
              <a:t>TECHNOLOGY COMPARISON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66" y="72118"/>
            <a:ext cx="2520134" cy="62607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49174"/>
              </p:ext>
            </p:extLst>
          </p:nvPr>
        </p:nvGraphicFramePr>
        <p:xfrm>
          <a:off x="115910" y="1262128"/>
          <a:ext cx="8860670" cy="2707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86067"/>
                <a:gridCol w="942734"/>
                <a:gridCol w="798490"/>
                <a:gridCol w="716691"/>
                <a:gridCol w="906162"/>
                <a:gridCol w="785498"/>
                <a:gridCol w="1068946"/>
                <a:gridCol w="983948"/>
                <a:gridCol w="728941"/>
                <a:gridCol w="1043193"/>
              </a:tblGrid>
              <a:tr h="370840">
                <a:tc>
                  <a:txBody>
                    <a:bodyPr/>
                    <a:lstStyle/>
                    <a:p>
                      <a:endParaRPr lang="en-ZA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Data Rate</a:t>
                      </a:r>
                      <a:endParaRPr lang="en-ZA" sz="1100" dirty="0"/>
                    </a:p>
                  </a:txBody>
                  <a:tcPr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Product Cost</a:t>
                      </a:r>
                      <a:endParaRPr lang="en-ZA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rgbClr val="C00000"/>
                          </a:solidFill>
                        </a:rPr>
                        <a:t>License Exempt</a:t>
                      </a:r>
                      <a:endParaRPr lang="en-ZA" sz="11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Deployment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Security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Interference Immunity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Link Availability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Form</a:t>
                      </a:r>
                      <a:r>
                        <a:rPr lang="en-ZA" sz="1100" baseline="0" dirty="0" smtClean="0"/>
                        <a:t> Factor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Range</a:t>
                      </a:r>
                      <a:r>
                        <a:rPr lang="en-ZA" sz="1100" baseline="0" dirty="0" smtClean="0"/>
                        <a:t> </a:t>
                      </a:r>
                      <a:endParaRPr lang="en-ZA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b="1" dirty="0" smtClean="0"/>
                        <a:t>OWB</a:t>
                      </a:r>
                      <a:endParaRPr lang="en-ZA" sz="1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/>
                        <a:t>1000Mbps</a:t>
                      </a:r>
                      <a:endParaRPr lang="en-ZA" sz="1100" b="1" dirty="0"/>
                    </a:p>
                  </a:txBody>
                  <a:tcPr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/>
                        <a:t>$15K</a:t>
                      </a:r>
                      <a:endParaRPr lang="en-ZA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200" b="1" dirty="0" smtClean="0"/>
                        <a:t>YES</a:t>
                      </a:r>
                      <a:endParaRPr lang="en-Z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/>
                        <a:t>Days</a:t>
                      </a:r>
                      <a:endParaRPr lang="en-ZA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/>
                        <a:t>Very</a:t>
                      </a:r>
                      <a:r>
                        <a:rPr lang="en-ZA" sz="1100" b="1" baseline="0" dirty="0" smtClean="0"/>
                        <a:t> High</a:t>
                      </a:r>
                      <a:endParaRPr lang="en-ZA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/>
                        <a:t>Very High</a:t>
                      </a:r>
                      <a:endParaRPr lang="en-ZA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/>
                        <a:t>99.98%</a:t>
                      </a:r>
                      <a:endParaRPr lang="en-ZA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/>
                        <a:t>Small</a:t>
                      </a:r>
                      <a:endParaRPr lang="en-ZA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/>
                        <a:t>1500</a:t>
                      </a:r>
                      <a:r>
                        <a:rPr lang="en-ZA" sz="1100" b="1" baseline="0" dirty="0" smtClean="0"/>
                        <a:t> meter</a:t>
                      </a:r>
                      <a:endParaRPr lang="en-ZA" sz="11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70-80GHz</a:t>
                      </a:r>
                      <a:endParaRPr lang="en-ZA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1000Mbps </a:t>
                      </a:r>
                      <a:endParaRPr lang="en-ZA" sz="1100" dirty="0"/>
                    </a:p>
                  </a:txBody>
                  <a:tcPr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$30K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ZA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Days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aseline="0" dirty="0" smtClean="0"/>
                        <a:t>High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Medium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99.9 %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Medium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2500 meter</a:t>
                      </a:r>
                      <a:endParaRPr lang="en-ZA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60GHz</a:t>
                      </a:r>
                      <a:endParaRPr lang="en-ZA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1000Mbps </a:t>
                      </a:r>
                      <a:endParaRPr lang="en-ZA" sz="1100" dirty="0"/>
                    </a:p>
                  </a:txBody>
                  <a:tcPr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$17K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ZA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Days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aseline="0" dirty="0" smtClean="0"/>
                        <a:t>High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Medium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/>
                        <a:t>99.9 %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Medium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800 meter</a:t>
                      </a:r>
                      <a:endParaRPr lang="en-ZA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5.8Ghz</a:t>
                      </a:r>
                      <a:endParaRPr lang="en-ZA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500Mbps</a:t>
                      </a:r>
                      <a:endParaRPr lang="en-ZA" sz="1100" dirty="0"/>
                    </a:p>
                  </a:txBody>
                  <a:tcPr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$15K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Days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Low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Low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99.9%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Medium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30km</a:t>
                      </a:r>
                      <a:endParaRPr lang="en-ZA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11-38GHz</a:t>
                      </a:r>
                      <a:endParaRPr lang="en-ZA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622Mbps</a:t>
                      </a:r>
                      <a:endParaRPr lang="en-ZA" sz="1100" dirty="0"/>
                    </a:p>
                  </a:txBody>
                  <a:tcPr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$50K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ZA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Days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Low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Low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/>
                        <a:t>99.99%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Large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30km</a:t>
                      </a:r>
                      <a:endParaRPr lang="en-ZA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Fibre</a:t>
                      </a:r>
                      <a:endParaRPr lang="en-ZA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/>
                        <a:t>&gt; 1000Mbps</a:t>
                      </a:r>
                    </a:p>
                    <a:p>
                      <a:endParaRPr lang="en-ZA" sz="1100" dirty="0"/>
                    </a:p>
                  </a:txBody>
                  <a:tcPr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$50K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Months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Very</a:t>
                      </a:r>
                      <a:r>
                        <a:rPr lang="en-ZA" sz="1100" baseline="0" dirty="0" smtClean="0"/>
                        <a:t> High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N/A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99.999%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Large</a:t>
                      </a:r>
                      <a:endParaRPr lang="en-ZA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N/A</a:t>
                      </a:r>
                      <a:endParaRPr lang="en-ZA" sz="1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777096"/>
              </p:ext>
            </p:extLst>
          </p:nvPr>
        </p:nvGraphicFramePr>
        <p:xfrm>
          <a:off x="2430162" y="3987114"/>
          <a:ext cx="4788992" cy="287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488668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www.redlinetechnologies.net</a:t>
            </a:r>
            <a:endParaRPr lang="en-Z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oogle Earth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t="15357" r="1262" b="14365"/>
          <a:stretch/>
        </p:blipFill>
        <p:spPr>
          <a:xfrm>
            <a:off x="888107" y="1802027"/>
            <a:ext cx="7289978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98196"/>
            <a:ext cx="9144000" cy="3994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bg1"/>
                </a:solidFill>
              </a:rPr>
              <a:t>SOLUTIONS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66" y="72118"/>
            <a:ext cx="2520134" cy="626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www.redlinetechnologies.net</a:t>
            </a:r>
            <a:endParaRPr lang="en-Z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981200" y="3253947"/>
            <a:ext cx="580768" cy="601361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781301" y="3616413"/>
            <a:ext cx="91787" cy="1192766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61968" y="3253946"/>
            <a:ext cx="219332" cy="362465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54288" y="3554627"/>
            <a:ext cx="298737" cy="18359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55113" y="3616411"/>
            <a:ext cx="2099175" cy="12181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53466" y="3124200"/>
            <a:ext cx="474634" cy="61402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933256" y="3738221"/>
            <a:ext cx="894844" cy="13335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828100" y="3745430"/>
            <a:ext cx="3031031" cy="46736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1981201" y="3855309"/>
            <a:ext cx="891887" cy="953870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32994" y="2581356"/>
            <a:ext cx="1775614" cy="646331"/>
          </a:xfrm>
          <a:prstGeom prst="rect">
            <a:avLst/>
          </a:prstGeom>
          <a:solidFill>
            <a:schemeClr val="tx1">
              <a:lumMod val="50000"/>
              <a:lumOff val="50000"/>
              <a:alpha val="64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RING NETWORK 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CONFIGURATION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38646" y="2823663"/>
            <a:ext cx="1775614" cy="646331"/>
          </a:xfrm>
          <a:prstGeom prst="rect">
            <a:avLst/>
          </a:prstGeom>
          <a:solidFill>
            <a:schemeClr val="tx1">
              <a:lumMod val="65000"/>
              <a:lumOff val="35000"/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STAR NETWORK 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CONFIGURATION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5444" y="5473374"/>
            <a:ext cx="341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i="1" dirty="0" smtClean="0"/>
              <a:t>GIGABIT OWB:  Ring – Star – Mesh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19772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fricaupclose.wilsoncenter.org/files/2013/06/Africa-on-globe-interconnecte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5" y="1379286"/>
            <a:ext cx="5848395" cy="52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98196"/>
            <a:ext cx="9144000" cy="3994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chemeClr val="bg1"/>
                </a:solidFill>
              </a:rPr>
              <a:t>WHO IS USING OWB?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3182329"/>
            <a:ext cx="2461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35 African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Enterprise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Telco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Universities/ Campus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66" y="72118"/>
            <a:ext cx="2520134" cy="6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470</Words>
  <Application>Microsoft Office PowerPoint</Application>
  <PresentationFormat>On-screen Show (4:3)</PresentationFormat>
  <Paragraphs>159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Wietz Joubert</dc:creator>
  <cp:lastModifiedBy>Wietz Joubert</cp:lastModifiedBy>
  <cp:revision>181</cp:revision>
  <dcterms:created xsi:type="dcterms:W3CDTF">2013-12-11T07:44:19Z</dcterms:created>
  <dcterms:modified xsi:type="dcterms:W3CDTF">2014-05-26T10:43:52Z</dcterms:modified>
</cp:coreProperties>
</file>